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390" r:id="rId2"/>
    <p:sldId id="392" r:id="rId3"/>
    <p:sldId id="393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44" r:id="rId13"/>
    <p:sldId id="446" r:id="rId14"/>
    <p:sldId id="448" r:id="rId15"/>
    <p:sldId id="447" r:id="rId16"/>
  </p:sldIdLst>
  <p:sldSz cx="9144000" cy="6858000" type="screen4x3"/>
  <p:notesSz cx="6797675" cy="9874250"/>
  <p:embeddedFontLst>
    <p:embeddedFont>
      <p:font typeface="Calibri Light" panose="020B060402020202020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 Slab" panose="020B0604020202020204" charset="0"/>
      <p:regular r:id="rId25"/>
      <p:bold r:id="rId26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00099"/>
    <a:srgbClr val="8CC70E"/>
    <a:srgbClr val="C8EFB3"/>
    <a:srgbClr val="F0F884"/>
    <a:srgbClr val="ECE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67394" autoAdjust="0"/>
  </p:normalViewPr>
  <p:slideViewPr>
    <p:cSldViewPr>
      <p:cViewPr varScale="1">
        <p:scale>
          <a:sx n="77" d="100"/>
          <a:sy n="77" d="100"/>
        </p:scale>
        <p:origin x="-26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3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97362D-BA93-458B-84A9-14BD236FA1C0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D5B350-01F0-4823-B13D-6E82FFCDE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05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4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4330E5-5217-43DE-96AD-9FD5931924D9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8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EAF56B-D634-4504-B5B1-92528AA95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96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99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83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Подтверждаем платеж, дождавшись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-кода (при каждом платеже происходит подтверждение, что оплату проводит именно владелец карты).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7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09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1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Любой банк заинтересован в том, чтобы клиенты и их средства были защищены.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Чаще всего встречается ситуация, когда вход в личный кабинет возможен только при введении полученных в банке логина и пароля, а также одноразового кода подтверждения, который может приходить в виде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-сообщения на ваш мобильный телефон (наиболее распространенный способ защиты). Для мобильных приложений обычно устанавливается отдельный пароль, а иногда и распознавание по отпечатку пальца, если такое позволяет модель телефона.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 вас тоже требуется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бдительность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ведь речь идет о ваших денежных средствах, которые необходимо защитить от мошенничества со стороны третьих лиц.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Банки в случае подозрительных операций действия могут заблокировать доступ к дистанционным средствам платежа (операциям по счету вне операционного офиса), но полагаться только на это не стоит.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Относитесь к платежам в интернете очень внимательно. Ни одна даже самая совершенная система на сто процентов не защищена от взломщиков.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счастью, система дистанционного обслуживания клиентов в банках постоянно совершенствуется. В каждом банке вам предложат инструкцию по безопасной работе с системой — обязательно изучите ее.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4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Оплатить коммунальные услуги (ЖКХ) можно без посещения банков и просиживания в длинных очередях. Есть несколько вариантов.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7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Пример: интернет-банк «Сбербанк Онлайн» (в других банках ваши действия могут незначительно отличаться).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оплаты нужно выполнить следующие действия.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6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Заходим в личный кабинет своего интернет-банка.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329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Выбираем раздел «Переводы и платежи»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9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Выбираем нужную услугу, например, «Квартплата»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выбираем «Поставщик услуг»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43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выбираем «Поставщик услуг»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54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EAF56B-D634-4504-B5B1-92528AA95EB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3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6E8A-2218-4ECC-85CE-F677FAE52566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2AE68-C39F-48AA-8C6B-855E9B6E7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2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5F53B-CE12-4C65-A798-B7E099127107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9F346-231D-48D8-ACE9-6FA2E4E71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62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63E18-8C04-477D-AEBD-8A89778BBF06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6F3-920E-4F86-9689-CCA7AF250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0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55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8437" y="336378"/>
            <a:ext cx="2676525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22469" y="344615"/>
            <a:ext cx="360178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46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70F85-9BDB-49ED-8FDA-934313D2DAB4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BC86-1270-44DB-8599-986743FF2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4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898D-741A-47F6-99DA-EDF97C1C1A3C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3FEF-DBC9-402A-93E0-6A5B61A4A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35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92BCE-A994-474D-9B96-1300A7C67665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D0AE0-8256-4CFB-9C06-7522D1510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2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C7A3-4D7C-417A-ABE2-EE75093253E3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D062-3061-41CA-B42B-D6EA41884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5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E19C-91FA-4942-A3CD-807B288A1A77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827A-478B-48F0-BA42-3C74F75A9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9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29632-70FC-4968-9097-C2C38220F33F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71A1-6BC1-4B22-961F-4E271872D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0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C23D-74F4-4E9E-9AFA-A98C6251CF9B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82F96-598B-435B-B7D5-A8821DA7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1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ED84-A74A-487C-8712-9AB5CCA70C94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52D5-1E45-423C-89D5-50ACA446B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90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AF381-E091-4C38-B51F-6E896B166A76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F32CDB-7F48-4FF3-80E4-794AA0ED6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sberbank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://www.gosuslugi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274888"/>
            <a:ext cx="3422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3203575" y="3279775"/>
            <a:ext cx="5637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latin typeface="Roboto Slab" charset="0"/>
                <a:ea typeface="Roboto Slab" charset="0"/>
                <a:cs typeface="Roboto Slab" charset="0"/>
              </a:rPr>
              <a:t>«Удаленный доступ </a:t>
            </a:r>
            <a:br>
              <a:rPr lang="ru-RU" altLang="ru-RU" sz="4000" b="1" dirty="0">
                <a:latin typeface="Roboto Slab" charset="0"/>
                <a:ea typeface="Roboto Slab" charset="0"/>
                <a:cs typeface="Roboto Slab" charset="0"/>
              </a:rPr>
            </a:br>
            <a:r>
              <a:rPr lang="ru-RU" altLang="ru-RU" sz="4000" b="1" dirty="0">
                <a:latin typeface="Roboto Slab" charset="0"/>
                <a:ea typeface="Roboto Slab" charset="0"/>
                <a:cs typeface="Roboto Slab" charset="0"/>
              </a:rPr>
              <a:t>к услугам»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304800" y="5461000"/>
            <a:ext cx="1377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 sz="1600" b="1" dirty="0"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r>
              <a:rPr lang="ru-RU" altLang="ru-RU" sz="1600" b="1" dirty="0">
                <a:latin typeface="Roboto Slab" charset="0"/>
                <a:ea typeface="Roboto Slab" charset="0"/>
                <a:cs typeface="Roboto Slab" charset="0"/>
              </a:rPr>
              <a:t>Финансовая</a:t>
            </a:r>
          </a:p>
          <a:p>
            <a:pPr eaLnBrk="1" hangingPunct="1"/>
            <a:r>
              <a:rPr lang="ru-RU" altLang="ru-RU" sz="1600" b="1" dirty="0">
                <a:latin typeface="Roboto Slab" charset="0"/>
                <a:ea typeface="Roboto Slab" charset="0"/>
                <a:cs typeface="Roboto Slab" charset="0"/>
              </a:rPr>
              <a:t>грамотность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41" y="-599"/>
            <a:ext cx="23415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199497" y="908720"/>
            <a:ext cx="4676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charset="0"/>
                <a:ea typeface="Roboto Slab" charset="0"/>
                <a:cs typeface="Roboto Slab" charset="0"/>
              </a:rPr>
              <a:t>Выбираем услугу: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ЖКУ</a:t>
            </a:r>
            <a:endParaRPr lang="en-US" altLang="ru-RU" sz="2800" b="1" dirty="0">
              <a:solidFill>
                <a:srgbClr val="FF000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51" y="1776454"/>
            <a:ext cx="6193115" cy="4122993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763713" y="4941168"/>
            <a:ext cx="882650" cy="416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Rectangle 1"/>
          <p:cNvSpPr/>
          <p:nvPr/>
        </p:nvSpPr>
        <p:spPr>
          <a:xfrm>
            <a:off x="45" y="273756"/>
            <a:ext cx="1170736" cy="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" y="326691"/>
            <a:ext cx="827584" cy="2654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06" y="1489192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2124076" y="548680"/>
            <a:ext cx="57610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charset="0"/>
                <a:ea typeface="Roboto Slab" charset="0"/>
                <a:cs typeface="Roboto Slab" charset="0"/>
              </a:rPr>
              <a:t>Выбираем карту списания и вводим лицевой счет</a:t>
            </a:r>
            <a:endParaRPr lang="en-US" altLang="ru-RU" sz="2800" b="1" dirty="0">
              <a:solidFill>
                <a:srgbClr val="FF000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53" y="1875205"/>
            <a:ext cx="5688681" cy="4338298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0800000">
            <a:off x="7343775" y="5301208"/>
            <a:ext cx="647700" cy="144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Rectangle 1"/>
          <p:cNvSpPr/>
          <p:nvPr/>
        </p:nvSpPr>
        <p:spPr>
          <a:xfrm>
            <a:off x="45" y="273756"/>
            <a:ext cx="1170736" cy="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" y="326691"/>
            <a:ext cx="827584" cy="2654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06" y="1489192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206452" y="908720"/>
            <a:ext cx="66749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Подтверждаем платеж </a:t>
            </a:r>
            <a:r>
              <a:rPr lang="en-US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SMS</a:t>
            </a:r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-кодом</a:t>
            </a:r>
            <a:endParaRPr lang="en-US" altLang="ru-RU" sz="2800" b="1" dirty="0">
              <a:solidFill>
                <a:srgbClr val="FF000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12" y="2301405"/>
            <a:ext cx="5990754" cy="3983381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2341563" y="4101342"/>
            <a:ext cx="1367236" cy="576064"/>
          </a:xfrm>
          <a:prstGeom prst="rightArrow">
            <a:avLst>
              <a:gd name="adj1" fmla="val 50000"/>
              <a:gd name="adj2" fmla="val 93378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Rectangle 1"/>
          <p:cNvSpPr/>
          <p:nvPr/>
        </p:nvSpPr>
        <p:spPr>
          <a:xfrm>
            <a:off x="45" y="273756"/>
            <a:ext cx="1170736" cy="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" y="326691"/>
            <a:ext cx="827584" cy="2654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06" y="1489192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952" y="980728"/>
            <a:ext cx="7461999" cy="565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260649"/>
            <a:ext cx="8898425" cy="7920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Сайт </a:t>
            </a:r>
            <a:r>
              <a:rPr lang="en-US" sz="2400" b="1" dirty="0" smtClean="0"/>
              <a:t>Fincult.info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0232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915816" y="188640"/>
            <a:ext cx="4901064" cy="6657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4C78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en-US" sz="2000" b="1" dirty="0">
              <a:solidFill>
                <a:srgbClr val="4C78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648636"/>
            <a:ext cx="41764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4C785B"/>
                </a:solidFill>
              </a:rPr>
              <a:t>Узнайте</a:t>
            </a:r>
            <a:r>
              <a:rPr lang="en-US" sz="2000" b="1" u="sng" dirty="0">
                <a:solidFill>
                  <a:srgbClr val="4C785B"/>
                </a:solidFill>
              </a:rPr>
              <a:t> </a:t>
            </a:r>
            <a:r>
              <a:rPr lang="ru-RU" sz="2000" b="1" u="sng" dirty="0">
                <a:solidFill>
                  <a:srgbClr val="4C785B"/>
                </a:solidFill>
              </a:rPr>
              <a:t>о финансах</a:t>
            </a:r>
            <a:r>
              <a:rPr lang="en-US" sz="2000" b="1" u="sng" dirty="0">
                <a:solidFill>
                  <a:srgbClr val="4C785B"/>
                </a:solidFill>
              </a:rPr>
              <a:t> </a:t>
            </a:r>
            <a:r>
              <a:rPr lang="ru-RU" sz="2000" b="1" u="sng" dirty="0" smtClean="0">
                <a:solidFill>
                  <a:srgbClr val="4C785B"/>
                </a:solidFill>
              </a:rPr>
              <a:t>больше</a:t>
            </a:r>
          </a:p>
          <a:p>
            <a:endParaRPr lang="ru-RU" sz="2000" dirty="0" smtClean="0">
              <a:solidFill>
                <a:srgbClr val="4C785B"/>
              </a:solidFill>
            </a:endParaRPr>
          </a:p>
          <a:p>
            <a:r>
              <a:rPr lang="ru-RU" sz="2000" dirty="0" smtClean="0">
                <a:solidFill>
                  <a:srgbClr val="4C785B"/>
                </a:solidFill>
              </a:rPr>
              <a:t>Читайте </a:t>
            </a:r>
            <a:r>
              <a:rPr lang="ru-RU" sz="2000" dirty="0">
                <a:solidFill>
                  <a:srgbClr val="4C785B"/>
                </a:solidFill>
              </a:rPr>
              <a:t>статьи и новости</a:t>
            </a:r>
            <a:r>
              <a:rPr lang="ru-RU" sz="2000" dirty="0" smtClean="0">
                <a:solidFill>
                  <a:srgbClr val="4C785B"/>
                </a:solidFill>
              </a:rPr>
              <a:t>: </a:t>
            </a:r>
            <a:r>
              <a:rPr lang="en-US" sz="2000" b="1" dirty="0" smtClean="0">
                <a:solidFill>
                  <a:srgbClr val="4C785B"/>
                </a:solidFill>
              </a:rPr>
              <a:t>fincult.info</a:t>
            </a:r>
          </a:p>
          <a:p>
            <a:endParaRPr lang="en-US" sz="2000" dirty="0" smtClean="0">
              <a:solidFill>
                <a:srgbClr val="4C785B"/>
              </a:solidFill>
            </a:endParaRPr>
          </a:p>
          <a:p>
            <a:r>
              <a:rPr lang="ru-RU" sz="2000" dirty="0" smtClean="0">
                <a:solidFill>
                  <a:srgbClr val="4C785B"/>
                </a:solidFill>
              </a:rPr>
              <a:t>Задавайте вопросы: </a:t>
            </a:r>
            <a:r>
              <a:rPr lang="en-US" sz="2000" b="1" dirty="0" smtClean="0">
                <a:solidFill>
                  <a:srgbClr val="4C785B"/>
                </a:solidFill>
              </a:rPr>
              <a:t>cbr.ru/Reception</a:t>
            </a:r>
            <a:r>
              <a:rPr lang="en-US" sz="2000" b="1" dirty="0">
                <a:solidFill>
                  <a:srgbClr val="4C785B"/>
                </a:solidFill>
              </a:rPr>
              <a:t>/</a:t>
            </a:r>
          </a:p>
          <a:p>
            <a:endParaRPr lang="en-US" sz="2000" dirty="0" smtClean="0">
              <a:solidFill>
                <a:srgbClr val="4C785B"/>
              </a:solidFill>
            </a:endParaRPr>
          </a:p>
          <a:p>
            <a:r>
              <a:rPr lang="ru-RU" sz="2000" dirty="0" smtClean="0">
                <a:solidFill>
                  <a:srgbClr val="4C785B"/>
                </a:solidFill>
              </a:rPr>
              <a:t>Звоните бесплатно: (</a:t>
            </a:r>
            <a:r>
              <a:rPr lang="ru-RU" sz="2000" b="1" dirty="0" smtClean="0">
                <a:solidFill>
                  <a:srgbClr val="4C785B"/>
                </a:solidFill>
              </a:rPr>
              <a:t>800) 250 40 72</a:t>
            </a:r>
            <a:endParaRPr lang="ru-RU" sz="2000" b="1" dirty="0">
              <a:solidFill>
                <a:srgbClr val="4C785B"/>
              </a:solidFill>
            </a:endParaRP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4434" y="3865763"/>
            <a:ext cx="3704665" cy="262378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000" b="1" u="sng" cap="none" baseline="0" dirty="0" smtClean="0">
                <a:solidFill>
                  <a:srgbClr val="4C785B"/>
                </a:solidFill>
              </a:rPr>
              <a:t>Отделение-НБ</a:t>
            </a:r>
            <a:r>
              <a:rPr lang="ru-RU" sz="2000" b="1" u="sng" cap="none" dirty="0" smtClean="0">
                <a:solidFill>
                  <a:srgbClr val="4C785B"/>
                </a:solidFill>
              </a:rPr>
              <a:t> Республика Адыгея</a:t>
            </a:r>
          </a:p>
          <a:p>
            <a:pPr algn="l">
              <a:lnSpc>
                <a:spcPct val="90000"/>
              </a:lnSpc>
            </a:pPr>
            <a:endParaRPr lang="ru-RU" sz="2000" cap="none" dirty="0" smtClean="0">
              <a:solidFill>
                <a:srgbClr val="4C785B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000" baseline="0" dirty="0" smtClean="0">
                <a:solidFill>
                  <a:srgbClr val="4C785B"/>
                </a:solidFill>
              </a:rPr>
              <a:t>электронная</a:t>
            </a:r>
            <a:r>
              <a:rPr lang="ru-RU" sz="2000" dirty="0" smtClean="0">
                <a:solidFill>
                  <a:srgbClr val="4C785B"/>
                </a:solidFill>
              </a:rPr>
              <a:t> почта: </a:t>
            </a:r>
            <a:r>
              <a:rPr lang="ru-RU" sz="2000" b="1" dirty="0" smtClean="0">
                <a:solidFill>
                  <a:srgbClr val="4C785B"/>
                </a:solidFill>
              </a:rPr>
              <a:t>79</a:t>
            </a:r>
            <a:r>
              <a:rPr lang="en-US" sz="2000" b="1" dirty="0" smtClean="0">
                <a:solidFill>
                  <a:srgbClr val="4C785B"/>
                </a:solidFill>
              </a:rPr>
              <a:t>nb@cbr.ru</a:t>
            </a:r>
            <a:endParaRPr lang="ru-RU" sz="2000" b="1" dirty="0" smtClean="0">
              <a:solidFill>
                <a:srgbClr val="4C785B"/>
              </a:solidFill>
            </a:endParaRPr>
          </a:p>
          <a:p>
            <a:pPr algn="l">
              <a:lnSpc>
                <a:spcPct val="90000"/>
              </a:lnSpc>
            </a:pPr>
            <a:endParaRPr lang="en-US" sz="2000" dirty="0" smtClean="0">
              <a:solidFill>
                <a:srgbClr val="4C785B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4C785B"/>
                </a:solidFill>
              </a:rPr>
              <a:t>Телефон </a:t>
            </a:r>
            <a:r>
              <a:rPr lang="ru-RU" sz="2000" b="1" dirty="0" smtClean="0">
                <a:solidFill>
                  <a:srgbClr val="4C785B"/>
                </a:solidFill>
              </a:rPr>
              <a:t>(8772) 52 35 78</a:t>
            </a:r>
          </a:p>
          <a:p>
            <a:pPr algn="l">
              <a:lnSpc>
                <a:spcPct val="90000"/>
              </a:lnSpc>
            </a:pPr>
            <a:endParaRPr lang="ru-RU" sz="2000" dirty="0" smtClean="0">
              <a:solidFill>
                <a:srgbClr val="4C785B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000" cap="none" baseline="0" dirty="0" smtClean="0">
                <a:solidFill>
                  <a:srgbClr val="4C785B"/>
                </a:solidFill>
              </a:rPr>
              <a:t>Факс </a:t>
            </a:r>
            <a:r>
              <a:rPr lang="ru-RU" sz="2000" b="1" cap="none" baseline="0" dirty="0" smtClean="0">
                <a:solidFill>
                  <a:srgbClr val="4C785B"/>
                </a:solidFill>
              </a:rPr>
              <a:t>(8772) 57 00 05</a:t>
            </a:r>
          </a:p>
          <a:p>
            <a:pPr algn="l">
              <a:lnSpc>
                <a:spcPct val="90000"/>
              </a:lnSpc>
            </a:pPr>
            <a:endParaRPr lang="ru-RU" sz="2000" b="1" dirty="0">
              <a:solidFill>
                <a:srgbClr val="4C785B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000" cap="none" baseline="0" dirty="0" smtClean="0">
                <a:solidFill>
                  <a:srgbClr val="4C785B"/>
                </a:solidFill>
              </a:rPr>
              <a:t>Адрес: </a:t>
            </a:r>
            <a:r>
              <a:rPr lang="ru-RU" sz="2000" b="1" cap="none" baseline="0" dirty="0" smtClean="0">
                <a:solidFill>
                  <a:srgbClr val="4C785B"/>
                </a:solidFill>
              </a:rPr>
              <a:t>г. Майкоп,</a:t>
            </a:r>
            <a:r>
              <a:rPr lang="ru-RU" sz="2000" b="1" cap="none" dirty="0" smtClean="0">
                <a:solidFill>
                  <a:srgbClr val="4C785B"/>
                </a:solidFill>
              </a:rPr>
              <a:t> ул. Ленина, 61</a:t>
            </a:r>
            <a:endParaRPr lang="ru-RU" sz="2000" b="1" cap="none" baseline="0" dirty="0" smtClean="0">
              <a:solidFill>
                <a:srgbClr val="4C785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692695"/>
            <a:ext cx="7143701" cy="29559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2000" b="1" u="sng" cap="none" baseline="0" dirty="0" smtClean="0">
                <a:solidFill>
                  <a:srgbClr val="4C785B"/>
                </a:solidFill>
              </a:rPr>
              <a:t>Центральный банк  Российской Федерации </a:t>
            </a:r>
          </a:p>
          <a:p>
            <a:pPr algn="l">
              <a:lnSpc>
                <a:spcPct val="90000"/>
              </a:lnSpc>
            </a:pPr>
            <a:endParaRPr lang="ru-RU" sz="2000" cap="none" baseline="0" dirty="0" smtClean="0">
              <a:solidFill>
                <a:schemeClr val="tx2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4C785B"/>
                </a:solidFill>
              </a:rPr>
              <a:t>сайт: </a:t>
            </a:r>
            <a:r>
              <a:rPr lang="en-US" sz="2000" b="1" dirty="0" smtClean="0">
                <a:solidFill>
                  <a:srgbClr val="4C785B"/>
                </a:solidFill>
              </a:rPr>
              <a:t>www.cbr.ru</a:t>
            </a:r>
            <a:r>
              <a:rPr lang="ru-RU" sz="2000" dirty="0" smtClean="0">
                <a:solidFill>
                  <a:srgbClr val="4C785B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endParaRPr lang="en-US" sz="2000" dirty="0" smtClean="0">
              <a:solidFill>
                <a:srgbClr val="4C785B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000" dirty="0" smtClean="0">
                <a:solidFill>
                  <a:srgbClr val="4C785B"/>
                </a:solidFill>
              </a:rPr>
              <a:t>Телефон </a:t>
            </a:r>
            <a:r>
              <a:rPr lang="ru-RU" sz="2000" b="1" dirty="0" smtClean="0">
                <a:solidFill>
                  <a:srgbClr val="4C785B"/>
                </a:solidFill>
              </a:rPr>
              <a:t>(800) 300 30 00 </a:t>
            </a:r>
            <a:r>
              <a:rPr lang="ru-RU" sz="2000" dirty="0" smtClean="0">
                <a:solidFill>
                  <a:srgbClr val="4C785B"/>
                </a:solidFill>
              </a:rPr>
              <a:t>(для бесплатных звонков из регионов России)</a:t>
            </a:r>
          </a:p>
          <a:p>
            <a:pPr algn="l">
              <a:lnSpc>
                <a:spcPct val="90000"/>
              </a:lnSpc>
            </a:pPr>
            <a:endParaRPr lang="ru-RU" sz="2000" dirty="0" smtClean="0">
              <a:solidFill>
                <a:srgbClr val="4C785B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2000" cap="none" baseline="0" dirty="0" smtClean="0">
                <a:solidFill>
                  <a:srgbClr val="4C785B"/>
                </a:solidFill>
              </a:rPr>
              <a:t>Факс </a:t>
            </a:r>
            <a:r>
              <a:rPr lang="ru-RU" sz="2000" b="1" cap="none" baseline="0" dirty="0" smtClean="0">
                <a:solidFill>
                  <a:srgbClr val="4C785B"/>
                </a:solidFill>
              </a:rPr>
              <a:t>(495) 621 64 65</a:t>
            </a:r>
          </a:p>
          <a:p>
            <a:pPr algn="l">
              <a:lnSpc>
                <a:spcPct val="90000"/>
              </a:lnSpc>
            </a:pPr>
            <a:endParaRPr lang="ru-RU" sz="2000" cap="none" baseline="0" dirty="0" smtClean="0">
              <a:solidFill>
                <a:srgbClr val="4C785B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000" dirty="0">
                <a:solidFill>
                  <a:srgbClr val="4C785B"/>
                </a:solidFill>
              </a:rPr>
              <a:t>Адрес</a:t>
            </a:r>
            <a:r>
              <a:rPr lang="ru-RU" sz="2000" dirty="0" smtClean="0">
                <a:solidFill>
                  <a:srgbClr val="4C785B"/>
                </a:solidFill>
              </a:rPr>
              <a:t>: </a:t>
            </a:r>
            <a:r>
              <a:rPr lang="ru-RU" sz="2000" b="1" dirty="0" smtClean="0">
                <a:solidFill>
                  <a:srgbClr val="4C785B"/>
                </a:solidFill>
              </a:rPr>
              <a:t>107016, г. Москва, ул. </a:t>
            </a:r>
            <a:r>
              <a:rPr lang="ru-RU" sz="2000" b="1" dirty="0" err="1" smtClean="0">
                <a:solidFill>
                  <a:srgbClr val="4C785B"/>
                </a:solidFill>
              </a:rPr>
              <a:t>Неглинная</a:t>
            </a:r>
            <a:r>
              <a:rPr lang="ru-RU" sz="2000" b="1" dirty="0">
                <a:solidFill>
                  <a:srgbClr val="4C785B"/>
                </a:solidFill>
              </a:rPr>
              <a:t>,</a:t>
            </a:r>
            <a:r>
              <a:rPr lang="ru-RU" sz="2000" b="1" dirty="0" smtClean="0">
                <a:solidFill>
                  <a:srgbClr val="4C785B"/>
                </a:solidFill>
              </a:rPr>
              <a:t> 12</a:t>
            </a:r>
            <a:endParaRPr lang="ru-RU" sz="2000" b="1" cap="none" baseline="0" dirty="0" smtClean="0">
              <a:solidFill>
                <a:srgbClr val="4C7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82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554038" y="684603"/>
            <a:ext cx="6264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charset="0"/>
                <a:ea typeface="Roboto Slab" charset="0"/>
                <a:cs typeface="Roboto Slab" charset="0"/>
              </a:rPr>
              <a:t>Насколько безопасно использование интернет-банка?</a:t>
            </a: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554038" y="4222631"/>
            <a:ext cx="32770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Roboto Slab" charset="0"/>
                <a:ea typeface="Roboto Slab" charset="0"/>
                <a:cs typeface="Roboto Slab" charset="0"/>
              </a:rPr>
              <a:t>Будьте бдительны! </a:t>
            </a:r>
          </a:p>
          <a:p>
            <a:pPr eaLnBrk="1" hangingPunct="1"/>
            <a:endParaRPr lang="ru-RU" altLang="ru-RU" sz="1200" b="1" dirty="0" smtClean="0">
              <a:solidFill>
                <a:srgbClr val="C0000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554038" y="5373801"/>
            <a:ext cx="8064500" cy="790575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Совет: Никому не говорите свой логин и пароль для входа в интернет-банк!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542460" y="2148133"/>
            <a:ext cx="79930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latin typeface="Roboto Slab" charset="0"/>
                <a:ea typeface="Roboto Slab" charset="0"/>
                <a:cs typeface="Roboto Slab" charset="0"/>
              </a:rPr>
              <a:t>Вход в личный </a:t>
            </a: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кабинет: 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логин </a:t>
            </a:r>
            <a:r>
              <a:rPr lang="ru-RU" altLang="ru-RU" sz="2400" dirty="0">
                <a:latin typeface="Roboto Slab" charset="0"/>
                <a:ea typeface="Roboto Slab" charset="0"/>
                <a:cs typeface="Roboto Slab" charset="0"/>
              </a:rPr>
              <a:t>и </a:t>
            </a: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пароль (</a:t>
            </a:r>
            <a:r>
              <a:rPr lang="ru-RU" altLang="ru-RU" sz="2000" i="1" dirty="0" smtClean="0">
                <a:latin typeface="Roboto Slab" charset="0"/>
                <a:ea typeface="Roboto Slab" charset="0"/>
                <a:cs typeface="Roboto Slab" charset="0"/>
              </a:rPr>
              <a:t>получить в банке</a:t>
            </a: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)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одноразовый код подтверждение в </a:t>
            </a:r>
            <a:r>
              <a:rPr lang="ru-RU" altLang="ru-RU" sz="2400" dirty="0">
                <a:latin typeface="Roboto Slab" charset="0"/>
                <a:ea typeface="Roboto Slab" charset="0"/>
                <a:cs typeface="Roboto Slab" charset="0"/>
              </a:rPr>
              <a:t>виде </a:t>
            </a:r>
            <a:r>
              <a:rPr lang="en-US" altLang="ru-RU" sz="2400" dirty="0" smtClean="0">
                <a:latin typeface="Roboto Slab" charset="0"/>
                <a:ea typeface="Roboto Slab" charset="0"/>
                <a:cs typeface="Roboto Slab" charset="0"/>
              </a:rPr>
              <a:t>SMS</a:t>
            </a:r>
            <a:r>
              <a:rPr lang="ru-RU" altLang="ru-RU" sz="2400" dirty="0" smtClean="0">
                <a:latin typeface="Roboto Slab" charset="0"/>
                <a:ea typeface="Roboto Slab" charset="0"/>
                <a:cs typeface="Roboto Slab" charset="0"/>
              </a:rPr>
              <a:t>-сообщения</a:t>
            </a:r>
            <a:endParaRPr lang="en-US" altLang="ru-RU" sz="2400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4038" y="1691151"/>
            <a:ext cx="8284468" cy="13850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18181" y="1793627"/>
            <a:ext cx="84248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Roboto Slab" charset="0"/>
                <a:ea typeface="Roboto Slab" charset="0"/>
                <a:cs typeface="Roboto Slab" charset="0"/>
              </a:rPr>
              <a:t>При помощи интернет-банка , например Сбербанк Онлайн</a:t>
            </a:r>
          </a:p>
          <a:p>
            <a:pPr eaLnBrk="1" hangingPunct="1"/>
            <a:endParaRPr lang="ru-RU" altLang="ru-RU" sz="2400" dirty="0"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Roboto Slab" charset="0"/>
                <a:ea typeface="Roboto Slab" charset="0"/>
                <a:cs typeface="Roboto Slab" charset="0"/>
              </a:rPr>
              <a:t>В личном кабинете на сайтах снабжающих организаций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400" dirty="0"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Roboto Slab" charset="0"/>
                <a:ea typeface="Roboto Slab" charset="0"/>
                <a:cs typeface="Roboto Slab" charset="0"/>
              </a:rPr>
              <a:t>На портале «Госуслуги» (ЖКХ и электричество)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646906" y="5013176"/>
            <a:ext cx="8274050" cy="1332954"/>
          </a:xfrm>
          <a:prstGeom prst="round2DiagRect">
            <a:avLst>
              <a:gd name="adj1" fmla="val 0"/>
              <a:gd name="adj2" fmla="val 35127"/>
            </a:avLst>
          </a:prstGeom>
          <a:solidFill>
            <a:srgbClr val="8CC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  <a:hlinkClick r:id="rId3"/>
              </a:rPr>
              <a:t>online.sberbank.ru</a:t>
            </a:r>
            <a:endParaRPr lang="ru-RU" sz="2400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 </a:t>
            </a:r>
            <a:r>
              <a:rPr lang="en-US" sz="2400" u="sng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  <a:hlinkClick r:id="rId4"/>
              </a:rPr>
              <a:t>www.gosuslugi.ru</a:t>
            </a:r>
            <a:endParaRPr lang="ru-RU" sz="2400" u="sng" dirty="0" smtClean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Times New Roman" panose="02020603050405020304" pitchFamily="18" charset="0"/>
            </a:endParaRP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https</a:t>
            </a:r>
            <a:r>
              <a:rPr lang="en-US" sz="2400" u="sng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://</a:t>
            </a:r>
            <a:r>
              <a:rPr lang="ru-RU" sz="2400" u="sng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мойгаз.смородина.онлайн</a:t>
            </a:r>
            <a:r>
              <a:rPr lang="ru-RU" sz="2400" u="sng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22972" y="690427"/>
            <a:ext cx="8426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charset="0"/>
                <a:ea typeface="Roboto Slab" charset="0"/>
                <a:cs typeface="Roboto Slab" charset="0"/>
              </a:rPr>
              <a:t>Оплата услуг ЖКХ</a:t>
            </a:r>
            <a:endParaRPr lang="en-US" altLang="ru-RU" sz="2800" dirty="0">
              <a:latin typeface="Roboto Slab" charset="0"/>
              <a:ea typeface="Roboto Slab" charset="0"/>
              <a:cs typeface="Roboto Slab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18181" y="1365975"/>
            <a:ext cx="8280400" cy="4763"/>
          </a:xfrm>
          <a:prstGeom prst="line">
            <a:avLst/>
          </a:prstGeom>
          <a:ln w="63500" cmpd="thickThin">
            <a:solidFill>
              <a:srgbClr val="8CC7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792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06" y="1489192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2308417" y="424869"/>
            <a:ext cx="62960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Вводим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Сбербанк Онлайн</a:t>
            </a:r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 в строке поиска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endParaRPr lang="ru-RU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85" y="2063695"/>
            <a:ext cx="7407820" cy="4467465"/>
          </a:xfrm>
          <a:prstGeom prst="rect">
            <a:avLst/>
          </a:prstGeom>
        </p:spPr>
      </p:pic>
      <p:sp>
        <p:nvSpPr>
          <p:cNvPr id="9" name="Rectangle 1"/>
          <p:cNvSpPr/>
          <p:nvPr/>
        </p:nvSpPr>
        <p:spPr>
          <a:xfrm>
            <a:off x="45" y="273756"/>
            <a:ext cx="1170736" cy="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" y="326691"/>
            <a:ext cx="827584" cy="2654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34156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3257550" cy="4191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64631" y="2529869"/>
            <a:ext cx="3191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Заходим в </a:t>
            </a:r>
            <a:endParaRPr lang="en-US" sz="2400" dirty="0" smtClean="0">
              <a:latin typeface="Roboto Slab" charset="0"/>
              <a:ea typeface="Roboto Slab" charset="0"/>
              <a:cs typeface="Roboto Slab" charset="0"/>
            </a:endParaRPr>
          </a:p>
          <a:p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личный </a:t>
            </a:r>
            <a:r>
              <a:rPr lang="ru-RU" sz="2400" dirty="0">
                <a:latin typeface="Roboto Slab" charset="0"/>
                <a:ea typeface="Roboto Slab" charset="0"/>
                <a:cs typeface="Roboto Slab" charset="0"/>
              </a:rPr>
              <a:t>кабинет своего интернет-банка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64631" y="4388911"/>
            <a:ext cx="3191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Логин и пароль необходимо получить в банке</a:t>
            </a:r>
            <a:endParaRPr lang="ru-RU" sz="2400" dirty="0"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45" y="273756"/>
            <a:ext cx="1170736" cy="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" y="326691"/>
            <a:ext cx="827584" cy="2654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308417" y="424869"/>
            <a:ext cx="51843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В диалоговом </a:t>
            </a:r>
            <a:r>
              <a:rPr lang="ru-RU" altLang="ru-RU" sz="2800" b="1" dirty="0">
                <a:latin typeface="Roboto Slab" charset="0"/>
                <a:ea typeface="Roboto Slab" charset="0"/>
                <a:cs typeface="Roboto Slab" charset="0"/>
              </a:rPr>
              <a:t>окне вводим </a:t>
            </a:r>
            <a:r>
              <a:rPr lang="ru-RU" altLang="ru-RU" sz="2800" b="1" dirty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Логин</a:t>
            </a:r>
            <a:r>
              <a:rPr lang="ru-RU" altLang="ru-RU" sz="2800" b="1" dirty="0">
                <a:latin typeface="Roboto Slab" charset="0"/>
                <a:ea typeface="Roboto Slab" charset="0"/>
                <a:cs typeface="Roboto Slab" charset="0"/>
              </a:rPr>
              <a:t> и </a:t>
            </a:r>
            <a:r>
              <a:rPr lang="ru-RU" altLang="ru-RU" sz="2800" b="1" dirty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Пароль</a:t>
            </a:r>
            <a:endParaRPr lang="en-US" altLang="ru-RU" sz="2800" b="1" dirty="0">
              <a:solidFill>
                <a:srgbClr val="FF0000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endParaRPr lang="ru-RU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pic>
        <p:nvPicPr>
          <p:cNvPr id="19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06" y="1489192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" y="0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59" y="1844824"/>
            <a:ext cx="6924675" cy="28477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4474320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Для подтверждения входа необходимо ввести </a:t>
            </a:r>
            <a:r>
              <a:rPr lang="en-US" sz="2400" dirty="0" smtClean="0">
                <a:latin typeface="Roboto Slab" charset="0"/>
                <a:ea typeface="Roboto Slab" charset="0"/>
                <a:cs typeface="Roboto Slab" charset="0"/>
              </a:rPr>
              <a:t>SMS-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пароль.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latin typeface="Roboto Slab" charset="0"/>
              <a:ea typeface="Roboto Slab" charset="0"/>
              <a:cs typeface="Roboto Slab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Roboto Slab" charset="0"/>
                <a:ea typeface="Roboto Slab" charset="0"/>
                <a:cs typeface="Roboto Slab" charset="0"/>
              </a:rPr>
              <a:t>SMS-</a:t>
            </a:r>
            <a:r>
              <a:rPr lang="ru-RU" sz="2400" dirty="0" smtClean="0">
                <a:latin typeface="Roboto Slab" charset="0"/>
                <a:ea typeface="Roboto Slab" charset="0"/>
                <a:cs typeface="Roboto Slab" charset="0"/>
              </a:rPr>
              <a:t>пароль автоматически придет на ваш мобильный телефон после ввода логина и пароля личного кабинета. </a:t>
            </a:r>
            <a:endParaRPr lang="ru-RU" sz="2400" dirty="0"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9" name="Rectangle 1"/>
          <p:cNvSpPr/>
          <p:nvPr/>
        </p:nvSpPr>
        <p:spPr>
          <a:xfrm>
            <a:off x="45" y="273756"/>
            <a:ext cx="1170736" cy="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" y="326691"/>
            <a:ext cx="827584" cy="2654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763688" y="1663585"/>
            <a:ext cx="7380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ru-RU" sz="2000" dirty="0">
              <a:solidFill>
                <a:srgbClr val="FF0000"/>
              </a:solidFill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endParaRPr lang="en-US" altLang="ru-RU" sz="2000" dirty="0">
              <a:latin typeface="Roboto Slab" charset="0"/>
              <a:ea typeface="Roboto Slab" charset="0"/>
              <a:cs typeface="Roboto Slab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308417" y="424869"/>
            <a:ext cx="57883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Вводим </a:t>
            </a:r>
            <a:r>
              <a:rPr lang="ru-RU" altLang="ru-RU" sz="2800" b="1" dirty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код п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одтверждения </a:t>
            </a:r>
            <a:r>
              <a:rPr lang="ru-RU" altLang="ru-RU" sz="2800" b="1" dirty="0">
                <a:latin typeface="Roboto Slab" charset="0"/>
                <a:ea typeface="Roboto Slab" charset="0"/>
                <a:cs typeface="Roboto Slab" charset="0"/>
              </a:rPr>
              <a:t>с мобильного телефона</a:t>
            </a:r>
            <a:endParaRPr lang="en-US" altLang="ru-RU" sz="2800" b="1" dirty="0"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endParaRPr lang="ru-RU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  <p:pic>
        <p:nvPicPr>
          <p:cNvPr id="16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06" y="1489192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15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19" y="2295773"/>
            <a:ext cx="7423645" cy="3941539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20574860">
            <a:off x="1640261" y="3238230"/>
            <a:ext cx="863600" cy="2698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Rectangle 1"/>
          <p:cNvSpPr/>
          <p:nvPr/>
        </p:nvSpPr>
        <p:spPr>
          <a:xfrm>
            <a:off x="45" y="273756"/>
            <a:ext cx="1170736" cy="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" y="326691"/>
            <a:ext cx="827584" cy="2654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4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67911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308417" y="424869"/>
            <a:ext cx="6007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Выбираем раздел </a:t>
            </a:r>
            <a:r>
              <a:rPr lang="ru-RU" altLang="ru-RU" sz="2800" b="1" dirty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«Переводы и платежи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»</a:t>
            </a:r>
            <a:endParaRPr lang="ru-RU" altLang="ru-RU" sz="2800" b="1" dirty="0">
              <a:latin typeface="Roboto Slab" charset="0"/>
              <a:ea typeface="Roboto Slab" charset="0"/>
              <a:cs typeface="Roboto Slab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" y="-1588"/>
            <a:ext cx="2341563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281251" y="2487735"/>
            <a:ext cx="882650" cy="416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2163901" y="548680"/>
            <a:ext cx="67175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Выбираем нужную услугу - </a:t>
            </a:r>
            <a:endParaRPr lang="en-US" altLang="ru-RU" sz="2800" b="1" dirty="0" smtClean="0">
              <a:latin typeface="Roboto Slab" charset="0"/>
              <a:ea typeface="Roboto Slab" charset="0"/>
              <a:cs typeface="Roboto Slab" charset="0"/>
            </a:endParaRPr>
          </a:p>
          <a:p>
            <a:pPr eaLnBrk="1" hangingPunct="1"/>
            <a:r>
              <a:rPr lang="ru-RU" altLang="ru-RU" sz="2800" b="1" dirty="0">
                <a:latin typeface="Roboto Slab" charset="0"/>
                <a:ea typeface="Roboto Slab" charset="0"/>
                <a:cs typeface="Roboto Slab" charset="0"/>
              </a:rPr>
              <a:t>н</a:t>
            </a:r>
            <a:r>
              <a:rPr lang="ru-RU" altLang="ru-RU" sz="2800" b="1" dirty="0" smtClean="0">
                <a:latin typeface="Roboto Slab" charset="0"/>
                <a:ea typeface="Roboto Slab" charset="0"/>
                <a:cs typeface="Roboto Slab" charset="0"/>
              </a:rPr>
              <a:t>апример,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к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вартплата</a:t>
            </a:r>
            <a:endParaRPr lang="en-US" altLang="ru-RU" sz="2800" b="1" dirty="0">
              <a:solidFill>
                <a:srgbClr val="FF000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37706"/>
            <a:ext cx="4939385" cy="4602596"/>
          </a:xfrm>
          <a:prstGeom prst="rect">
            <a:avLst/>
          </a:prstGeom>
        </p:spPr>
      </p:pic>
      <p:sp>
        <p:nvSpPr>
          <p:cNvPr id="11" name="Rectangle 1"/>
          <p:cNvSpPr/>
          <p:nvPr/>
        </p:nvSpPr>
        <p:spPr>
          <a:xfrm>
            <a:off x="45" y="273756"/>
            <a:ext cx="1170736" cy="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" y="326691"/>
            <a:ext cx="827584" cy="2654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06" y="1489192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" y="11124"/>
            <a:ext cx="2341563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152193" y="908720"/>
            <a:ext cx="57610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Roboto Slab" charset="0"/>
                <a:ea typeface="Roboto Slab" charset="0"/>
                <a:cs typeface="Roboto Slab" charset="0"/>
              </a:rPr>
              <a:t>Выбираем </a:t>
            </a:r>
            <a:r>
              <a:rPr lang="ru-RU" altLang="ru-RU" sz="2800" b="1" dirty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поставщика </a:t>
            </a:r>
            <a:r>
              <a:rPr lang="ru-RU" altLang="ru-RU" sz="2800" b="1" dirty="0" smtClean="0">
                <a:solidFill>
                  <a:srgbClr val="FF0000"/>
                </a:solidFill>
                <a:latin typeface="Roboto Slab" charset="0"/>
                <a:ea typeface="Roboto Slab" charset="0"/>
                <a:cs typeface="Roboto Slab" charset="0"/>
              </a:rPr>
              <a:t>услуг</a:t>
            </a:r>
            <a:endParaRPr lang="en-US" altLang="ru-RU" sz="2800" b="1" i="1" dirty="0">
              <a:solidFill>
                <a:srgbClr val="FF0000"/>
              </a:solidFill>
              <a:latin typeface="Roboto Slab" charset="0"/>
              <a:ea typeface="Roboto Slab" charset="0"/>
              <a:cs typeface="Roboto Slab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58" y="1834656"/>
            <a:ext cx="6149542" cy="4618680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1043608" y="3019019"/>
            <a:ext cx="882650" cy="416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Rectangle 1"/>
          <p:cNvSpPr/>
          <p:nvPr/>
        </p:nvSpPr>
        <p:spPr>
          <a:xfrm>
            <a:off x="45" y="273756"/>
            <a:ext cx="1170736" cy="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" y="326691"/>
            <a:ext cx="827584" cy="2654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406" y="1489192"/>
            <a:ext cx="7452000" cy="4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9432</TotalTime>
  <Words>570</Words>
  <Application>Microsoft Office PowerPoint</Application>
  <PresentationFormat>Экран (4:3)</PresentationFormat>
  <Paragraphs>94</Paragraphs>
  <Slides>15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Wingdings</vt:lpstr>
      <vt:lpstr>Calibri Light</vt:lpstr>
      <vt:lpstr>Calibri</vt:lpstr>
      <vt:lpstr>Roboto Slab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Fincult.info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Аспидова Елена Михайловна</cp:lastModifiedBy>
  <cp:revision>540</cp:revision>
  <cp:lastPrinted>2018-11-27T08:04:16Z</cp:lastPrinted>
  <dcterms:created xsi:type="dcterms:W3CDTF">2014-07-28T08:52:27Z</dcterms:created>
  <dcterms:modified xsi:type="dcterms:W3CDTF">2018-11-28T07:03:28Z</dcterms:modified>
</cp:coreProperties>
</file>