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7"/>
  </p:notesMasterIdLst>
  <p:handoutMasterIdLst>
    <p:handoutMasterId r:id="rId8"/>
  </p:handoutMasterIdLst>
  <p:sldIdLst>
    <p:sldId id="420" r:id="rId2"/>
    <p:sldId id="428" r:id="rId3"/>
    <p:sldId id="427" r:id="rId4"/>
    <p:sldId id="429" r:id="rId5"/>
    <p:sldId id="430" r:id="rId6"/>
  </p:sldIdLst>
  <p:sldSz cx="9144000" cy="5143500" type="screen16x9"/>
  <p:notesSz cx="6797675" cy="9926638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914" userDrawn="1">
          <p15:clr>
            <a:srgbClr val="A4A3A4"/>
          </p15:clr>
        </p15:guide>
        <p15:guide id="3" pos="686" userDrawn="1">
          <p15:clr>
            <a:srgbClr val="A4A3A4"/>
          </p15:clr>
        </p15:guide>
        <p15:guide id="4" pos="5057" userDrawn="1">
          <p15:clr>
            <a:srgbClr val="A4A3A4"/>
          </p15:clr>
        </p15:guide>
        <p15:guide id="5" orient="horz" pos="497" userDrawn="1">
          <p15:clr>
            <a:srgbClr val="A4A3A4"/>
          </p15:clr>
        </p15:guide>
        <p15:guide id="6" orient="horz" pos="2981" userDrawn="1">
          <p15:clr>
            <a:srgbClr val="A4A3A4"/>
          </p15:clr>
        </p15:guide>
        <p15:guide id="7" orient="horz" pos="16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ufi Maulana" initials="SM" lastIdx="2" clrIdx="0">
    <p:extLst>
      <p:ext uri="{19B8F6BF-5375-455C-9EA6-DF929625EA0E}">
        <p15:presenceInfo xmlns:p15="http://schemas.microsoft.com/office/powerpoint/2012/main" userId="c57072a7ebee9f3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689F"/>
    <a:srgbClr val="FF7BAC"/>
    <a:srgbClr val="640026"/>
    <a:srgbClr val="9C3E69"/>
    <a:srgbClr val="00133A"/>
    <a:srgbClr val="FFCDE0"/>
    <a:srgbClr val="0B3354"/>
    <a:srgbClr val="FFFFFF"/>
    <a:srgbClr val="02386A"/>
    <a:srgbClr val="E253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5703" autoAdjust="0"/>
  </p:normalViewPr>
  <p:slideViewPr>
    <p:cSldViewPr snapToGrid="0" showGuides="1">
      <p:cViewPr varScale="1">
        <p:scale>
          <a:sx n="144" d="100"/>
          <a:sy n="144" d="100"/>
        </p:scale>
        <p:origin x="432" y="120"/>
      </p:cViewPr>
      <p:guideLst>
        <p:guide pos="2914"/>
        <p:guide pos="686"/>
        <p:guide pos="5057"/>
        <p:guide orient="horz" pos="497"/>
        <p:guide orient="horz" pos="2981"/>
        <p:guide orient="horz" pos="16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688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285396E0-4F1B-4A9C-8774-742F443D87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A06736D-39B5-48C7-A3E2-2132D7E568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A5D7E-BADC-491D-912A-B448D2D422F4}" type="datetimeFigureOut">
              <a:rPr lang="en-ID" smtClean="0"/>
              <a:t>21/05/2025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629D047-15F3-4A2C-B50F-3E7333BB83D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45A1351-3FD8-4039-A71C-1649FD2CFF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223E2-D8A8-4EDE-98B6-437CAF7AAD2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56982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513C0-7C0C-499E-96A4-C1A76847AF06}" type="datetimeFigureOut">
              <a:rPr lang="id-ID" smtClean="0"/>
              <a:t>21/05/2025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7D470-9EEC-4947-8BDB-A8BC05789C5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59133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D470-9EEC-4947-8BDB-A8BC05789C50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6389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7D470-9EEC-4947-8BDB-A8BC05789C50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34025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D470-9EEC-4947-8BDB-A8BC05789C50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4438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D470-9EEC-4947-8BDB-A8BC05789C50}" type="slidenum">
              <a:rPr lang="id-ID" smtClean="0"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88370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D470-9EEC-4947-8BDB-A8BC05789C50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0159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592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212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09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050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964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21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520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66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975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786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653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3611D333-5286-0B8A-A302-7DD316AE29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86808" y="0"/>
            <a:ext cx="5368622" cy="5143500"/>
          </a:xfrm>
          <a:custGeom>
            <a:avLst/>
            <a:gdLst>
              <a:gd name="connsiteX0" fmla="*/ 1414264 w 7604760"/>
              <a:gd name="connsiteY0" fmla="*/ 0 h 6979920"/>
              <a:gd name="connsiteX1" fmla="*/ 7604760 w 7604760"/>
              <a:gd name="connsiteY1" fmla="*/ 0 h 6979920"/>
              <a:gd name="connsiteX2" fmla="*/ 7604760 w 7604760"/>
              <a:gd name="connsiteY2" fmla="*/ 6979920 h 6979920"/>
              <a:gd name="connsiteX3" fmla="*/ 0 w 7604760"/>
              <a:gd name="connsiteY3" fmla="*/ 6979920 h 697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4760" h="6979920">
                <a:moveTo>
                  <a:pt x="1414264" y="0"/>
                </a:moveTo>
                <a:lnTo>
                  <a:pt x="7604760" y="0"/>
                </a:lnTo>
                <a:lnTo>
                  <a:pt x="7604760" y="6979920"/>
                </a:lnTo>
                <a:lnTo>
                  <a:pt x="0" y="697992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555756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603BA000-40C0-F7E3-1853-206D9582EF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684188" cy="4714874"/>
          </a:xfrm>
          <a:custGeom>
            <a:avLst/>
            <a:gdLst>
              <a:gd name="connsiteX0" fmla="*/ 0 w 4912251"/>
              <a:gd name="connsiteY0" fmla="*/ 0 h 6286498"/>
              <a:gd name="connsiteX1" fmla="*/ 3399618 w 4912251"/>
              <a:gd name="connsiteY1" fmla="*/ 0 h 6286498"/>
              <a:gd name="connsiteX2" fmla="*/ 4912251 w 4912251"/>
              <a:gd name="connsiteY2" fmla="*/ 3025263 h 6286498"/>
              <a:gd name="connsiteX3" fmla="*/ 3281632 w 4912251"/>
              <a:gd name="connsiteY3" fmla="*/ 6286498 h 6286498"/>
              <a:gd name="connsiteX4" fmla="*/ 0 w 4912251"/>
              <a:gd name="connsiteY4" fmla="*/ 6286498 h 6286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2251" h="6286498">
                <a:moveTo>
                  <a:pt x="0" y="0"/>
                </a:moveTo>
                <a:lnTo>
                  <a:pt x="3399618" y="0"/>
                </a:lnTo>
                <a:lnTo>
                  <a:pt x="4912251" y="3025263"/>
                </a:lnTo>
                <a:lnTo>
                  <a:pt x="3281632" y="6286498"/>
                </a:lnTo>
                <a:lnTo>
                  <a:pt x="0" y="628649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8663382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E757ECE0-0C4B-9E79-2BFD-EF73BF2C37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8188" y="3102778"/>
            <a:ext cx="1106582" cy="1305344"/>
          </a:xfrm>
          <a:custGeom>
            <a:avLst/>
            <a:gdLst>
              <a:gd name="connsiteX0" fmla="*/ 0 w 1475443"/>
              <a:gd name="connsiteY0" fmla="*/ 0 h 1740458"/>
              <a:gd name="connsiteX1" fmla="*/ 1475443 w 1475443"/>
              <a:gd name="connsiteY1" fmla="*/ 0 h 1740458"/>
              <a:gd name="connsiteX2" fmla="*/ 1475443 w 1475443"/>
              <a:gd name="connsiteY2" fmla="*/ 1740458 h 1740458"/>
              <a:gd name="connsiteX3" fmla="*/ 0 w 1475443"/>
              <a:gd name="connsiteY3" fmla="*/ 1740458 h 1740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5443" h="1740458">
                <a:moveTo>
                  <a:pt x="0" y="0"/>
                </a:moveTo>
                <a:lnTo>
                  <a:pt x="1475443" y="0"/>
                </a:lnTo>
                <a:lnTo>
                  <a:pt x="1475443" y="1740458"/>
                </a:lnTo>
                <a:lnTo>
                  <a:pt x="0" y="174045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70BACECD-305D-A865-1097-B06D1291F3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42894" y="3102778"/>
            <a:ext cx="1106582" cy="1305344"/>
          </a:xfrm>
          <a:custGeom>
            <a:avLst/>
            <a:gdLst>
              <a:gd name="connsiteX0" fmla="*/ 0 w 1475443"/>
              <a:gd name="connsiteY0" fmla="*/ 0 h 1740458"/>
              <a:gd name="connsiteX1" fmla="*/ 1475443 w 1475443"/>
              <a:gd name="connsiteY1" fmla="*/ 0 h 1740458"/>
              <a:gd name="connsiteX2" fmla="*/ 1475443 w 1475443"/>
              <a:gd name="connsiteY2" fmla="*/ 1740458 h 1740458"/>
              <a:gd name="connsiteX3" fmla="*/ 0 w 1475443"/>
              <a:gd name="connsiteY3" fmla="*/ 1740458 h 1740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5443" h="1740458">
                <a:moveTo>
                  <a:pt x="0" y="0"/>
                </a:moveTo>
                <a:lnTo>
                  <a:pt x="1475443" y="0"/>
                </a:lnTo>
                <a:lnTo>
                  <a:pt x="1475443" y="1740458"/>
                </a:lnTo>
                <a:lnTo>
                  <a:pt x="0" y="174045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xmlns="" id="{ABF294EC-B06C-1E4E-B498-C958ECAC3F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1999" y="0"/>
            <a:ext cx="4572000" cy="51435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2140547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2140547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057175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A0ACF12F-09A1-E044-BCE5-ACC82EDFFD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62655" y="1252930"/>
            <a:ext cx="3604713" cy="2882663"/>
          </a:xfrm>
          <a:custGeom>
            <a:avLst/>
            <a:gdLst>
              <a:gd name="connsiteX0" fmla="*/ 2709988 w 4806284"/>
              <a:gd name="connsiteY0" fmla="*/ 0 h 3843551"/>
              <a:gd name="connsiteX1" fmla="*/ 4806284 w 4806284"/>
              <a:gd name="connsiteY1" fmla="*/ 0 h 3843551"/>
              <a:gd name="connsiteX2" fmla="*/ 4282210 w 4806284"/>
              <a:gd name="connsiteY2" fmla="*/ 3843551 h 3843551"/>
              <a:gd name="connsiteX3" fmla="*/ 2185914 w 4806284"/>
              <a:gd name="connsiteY3" fmla="*/ 3843551 h 3843551"/>
              <a:gd name="connsiteX4" fmla="*/ 524074 w 4806284"/>
              <a:gd name="connsiteY4" fmla="*/ 0 h 3843551"/>
              <a:gd name="connsiteX5" fmla="*/ 2620370 w 4806284"/>
              <a:gd name="connsiteY5" fmla="*/ 0 h 3843551"/>
              <a:gd name="connsiteX6" fmla="*/ 2096296 w 4806284"/>
              <a:gd name="connsiteY6" fmla="*/ 3843551 h 3843551"/>
              <a:gd name="connsiteX7" fmla="*/ 0 w 4806284"/>
              <a:gd name="connsiteY7" fmla="*/ 3843551 h 38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06284" h="3843551">
                <a:moveTo>
                  <a:pt x="2709988" y="0"/>
                </a:moveTo>
                <a:lnTo>
                  <a:pt x="4806284" y="0"/>
                </a:lnTo>
                <a:lnTo>
                  <a:pt x="4282210" y="3843551"/>
                </a:lnTo>
                <a:lnTo>
                  <a:pt x="2185914" y="3843551"/>
                </a:lnTo>
                <a:close/>
                <a:moveTo>
                  <a:pt x="524074" y="0"/>
                </a:moveTo>
                <a:lnTo>
                  <a:pt x="2620370" y="0"/>
                </a:lnTo>
                <a:lnTo>
                  <a:pt x="2096296" y="3843551"/>
                </a:lnTo>
                <a:lnTo>
                  <a:pt x="0" y="38435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70819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8EB37FBC-0CEE-3E50-FE9B-6547324D12C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3416" y="1412056"/>
            <a:ext cx="2268230" cy="1197591"/>
          </a:xfrm>
          <a:custGeom>
            <a:avLst/>
            <a:gdLst>
              <a:gd name="connsiteX0" fmla="*/ 604861 w 3024307"/>
              <a:gd name="connsiteY0" fmla="*/ 0 h 1596788"/>
              <a:gd name="connsiteX1" fmla="*/ 3024307 w 3024307"/>
              <a:gd name="connsiteY1" fmla="*/ 0 h 1596788"/>
              <a:gd name="connsiteX2" fmla="*/ 2419446 w 3024307"/>
              <a:gd name="connsiteY2" fmla="*/ 1596788 h 1596788"/>
              <a:gd name="connsiteX3" fmla="*/ 0 w 3024307"/>
              <a:gd name="connsiteY3" fmla="*/ 1596788 h 159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4307" h="1596788">
                <a:moveTo>
                  <a:pt x="604861" y="0"/>
                </a:moveTo>
                <a:lnTo>
                  <a:pt x="3024307" y="0"/>
                </a:lnTo>
                <a:lnTo>
                  <a:pt x="2419446" y="1596788"/>
                </a:lnTo>
                <a:lnTo>
                  <a:pt x="0" y="15967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5D497EA6-CD2E-846C-37F5-F7E85AF846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53416" y="3088106"/>
            <a:ext cx="2268230" cy="1197591"/>
          </a:xfrm>
          <a:custGeom>
            <a:avLst/>
            <a:gdLst>
              <a:gd name="connsiteX0" fmla="*/ 604861 w 3024307"/>
              <a:gd name="connsiteY0" fmla="*/ 0 h 1596788"/>
              <a:gd name="connsiteX1" fmla="*/ 3024307 w 3024307"/>
              <a:gd name="connsiteY1" fmla="*/ 0 h 1596788"/>
              <a:gd name="connsiteX2" fmla="*/ 2419446 w 3024307"/>
              <a:gd name="connsiteY2" fmla="*/ 1596788 h 1596788"/>
              <a:gd name="connsiteX3" fmla="*/ 0 w 3024307"/>
              <a:gd name="connsiteY3" fmla="*/ 1596788 h 159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4307" h="1596788">
                <a:moveTo>
                  <a:pt x="604861" y="0"/>
                </a:moveTo>
                <a:lnTo>
                  <a:pt x="3024307" y="0"/>
                </a:lnTo>
                <a:lnTo>
                  <a:pt x="2419446" y="1596788"/>
                </a:lnTo>
                <a:lnTo>
                  <a:pt x="0" y="15967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C1D9283D-2DAF-E026-68DC-489E2119FA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0414" y="1412056"/>
            <a:ext cx="2268230" cy="1197591"/>
          </a:xfrm>
          <a:custGeom>
            <a:avLst/>
            <a:gdLst>
              <a:gd name="connsiteX0" fmla="*/ 604861 w 3024307"/>
              <a:gd name="connsiteY0" fmla="*/ 0 h 1596788"/>
              <a:gd name="connsiteX1" fmla="*/ 3024307 w 3024307"/>
              <a:gd name="connsiteY1" fmla="*/ 0 h 1596788"/>
              <a:gd name="connsiteX2" fmla="*/ 2419446 w 3024307"/>
              <a:gd name="connsiteY2" fmla="*/ 1596788 h 1596788"/>
              <a:gd name="connsiteX3" fmla="*/ 0 w 3024307"/>
              <a:gd name="connsiteY3" fmla="*/ 1596788 h 159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4307" h="1596788">
                <a:moveTo>
                  <a:pt x="604861" y="0"/>
                </a:moveTo>
                <a:lnTo>
                  <a:pt x="3024307" y="0"/>
                </a:lnTo>
                <a:lnTo>
                  <a:pt x="2419446" y="1596788"/>
                </a:lnTo>
                <a:lnTo>
                  <a:pt x="0" y="15967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xmlns="" id="{10B21891-FB20-3016-B9C4-0304269DAF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0414" y="3088106"/>
            <a:ext cx="2268230" cy="1197591"/>
          </a:xfrm>
          <a:custGeom>
            <a:avLst/>
            <a:gdLst>
              <a:gd name="connsiteX0" fmla="*/ 604861 w 3024307"/>
              <a:gd name="connsiteY0" fmla="*/ 0 h 1596788"/>
              <a:gd name="connsiteX1" fmla="*/ 3024307 w 3024307"/>
              <a:gd name="connsiteY1" fmla="*/ 0 h 1596788"/>
              <a:gd name="connsiteX2" fmla="*/ 2419446 w 3024307"/>
              <a:gd name="connsiteY2" fmla="*/ 1596788 h 1596788"/>
              <a:gd name="connsiteX3" fmla="*/ 0 w 3024307"/>
              <a:gd name="connsiteY3" fmla="*/ 1596788 h 159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4307" h="1596788">
                <a:moveTo>
                  <a:pt x="604861" y="0"/>
                </a:moveTo>
                <a:lnTo>
                  <a:pt x="3024307" y="0"/>
                </a:lnTo>
                <a:lnTo>
                  <a:pt x="2419446" y="1596788"/>
                </a:lnTo>
                <a:lnTo>
                  <a:pt x="0" y="15967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61EBD3E3-9DA3-4A61-06D9-6A892BF26C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36655" y="1412056"/>
            <a:ext cx="2268230" cy="1197591"/>
          </a:xfrm>
          <a:custGeom>
            <a:avLst/>
            <a:gdLst>
              <a:gd name="connsiteX0" fmla="*/ 604861 w 3024307"/>
              <a:gd name="connsiteY0" fmla="*/ 0 h 1596788"/>
              <a:gd name="connsiteX1" fmla="*/ 3024307 w 3024307"/>
              <a:gd name="connsiteY1" fmla="*/ 0 h 1596788"/>
              <a:gd name="connsiteX2" fmla="*/ 2419445 w 3024307"/>
              <a:gd name="connsiteY2" fmla="*/ 1596788 h 1596788"/>
              <a:gd name="connsiteX3" fmla="*/ 0 w 3024307"/>
              <a:gd name="connsiteY3" fmla="*/ 1596788 h 159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4307" h="1596788">
                <a:moveTo>
                  <a:pt x="604861" y="0"/>
                </a:moveTo>
                <a:lnTo>
                  <a:pt x="3024307" y="0"/>
                </a:lnTo>
                <a:lnTo>
                  <a:pt x="2419445" y="1596788"/>
                </a:lnTo>
                <a:lnTo>
                  <a:pt x="0" y="15967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xmlns="" id="{C268D12D-FB81-46BB-2F06-CCE7C0AA704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36655" y="3088106"/>
            <a:ext cx="2268230" cy="1197591"/>
          </a:xfrm>
          <a:custGeom>
            <a:avLst/>
            <a:gdLst>
              <a:gd name="connsiteX0" fmla="*/ 604861 w 3024307"/>
              <a:gd name="connsiteY0" fmla="*/ 0 h 1596788"/>
              <a:gd name="connsiteX1" fmla="*/ 3024307 w 3024307"/>
              <a:gd name="connsiteY1" fmla="*/ 0 h 1596788"/>
              <a:gd name="connsiteX2" fmla="*/ 2419445 w 3024307"/>
              <a:gd name="connsiteY2" fmla="*/ 1596788 h 1596788"/>
              <a:gd name="connsiteX3" fmla="*/ 0 w 3024307"/>
              <a:gd name="connsiteY3" fmla="*/ 1596788 h 159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4307" h="1596788">
                <a:moveTo>
                  <a:pt x="604861" y="0"/>
                </a:moveTo>
                <a:lnTo>
                  <a:pt x="3024307" y="0"/>
                </a:lnTo>
                <a:lnTo>
                  <a:pt x="2419445" y="1596788"/>
                </a:lnTo>
                <a:lnTo>
                  <a:pt x="0" y="159678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676045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F9C96E61-F3DB-D7B6-8906-1A4B331924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19779" y="3137720"/>
            <a:ext cx="2894549" cy="1613895"/>
          </a:xfrm>
          <a:custGeom>
            <a:avLst/>
            <a:gdLst>
              <a:gd name="connsiteX0" fmla="*/ 771879 w 3859398"/>
              <a:gd name="connsiteY0" fmla="*/ 0 h 2151860"/>
              <a:gd name="connsiteX1" fmla="*/ 3859398 w 3859398"/>
              <a:gd name="connsiteY1" fmla="*/ 0 h 2151860"/>
              <a:gd name="connsiteX2" fmla="*/ 3087519 w 3859398"/>
              <a:gd name="connsiteY2" fmla="*/ 2151860 h 2151860"/>
              <a:gd name="connsiteX3" fmla="*/ 0 w 3859398"/>
              <a:gd name="connsiteY3" fmla="*/ 2151860 h 2151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9398" h="2151860">
                <a:moveTo>
                  <a:pt x="771879" y="0"/>
                </a:moveTo>
                <a:lnTo>
                  <a:pt x="3859398" y="0"/>
                </a:lnTo>
                <a:lnTo>
                  <a:pt x="3087519" y="2151860"/>
                </a:lnTo>
                <a:lnTo>
                  <a:pt x="0" y="215186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A969E1F0-7DD8-9875-FA76-115556E297E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31973" y="0"/>
            <a:ext cx="3712028" cy="5143500"/>
          </a:xfrm>
          <a:custGeom>
            <a:avLst/>
            <a:gdLst>
              <a:gd name="connsiteX0" fmla="*/ 1291771 w 4949371"/>
              <a:gd name="connsiteY0" fmla="*/ 0 h 6858000"/>
              <a:gd name="connsiteX1" fmla="*/ 4949371 w 4949371"/>
              <a:gd name="connsiteY1" fmla="*/ 0 h 6858000"/>
              <a:gd name="connsiteX2" fmla="*/ 4949371 w 4949371"/>
              <a:gd name="connsiteY2" fmla="*/ 6858000 h 6858000"/>
              <a:gd name="connsiteX3" fmla="*/ 0 w 49493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9371" h="6858000">
                <a:moveTo>
                  <a:pt x="1291771" y="0"/>
                </a:moveTo>
                <a:lnTo>
                  <a:pt x="4949371" y="0"/>
                </a:lnTo>
                <a:lnTo>
                  <a:pt x="494937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08CEB6DD-4A82-7289-2DD0-145F68A35F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72479" y="3137720"/>
            <a:ext cx="2894549" cy="1613895"/>
          </a:xfrm>
          <a:custGeom>
            <a:avLst/>
            <a:gdLst>
              <a:gd name="connsiteX0" fmla="*/ 771879 w 3859398"/>
              <a:gd name="connsiteY0" fmla="*/ 0 h 2151860"/>
              <a:gd name="connsiteX1" fmla="*/ 3859398 w 3859398"/>
              <a:gd name="connsiteY1" fmla="*/ 0 h 2151860"/>
              <a:gd name="connsiteX2" fmla="*/ 3087519 w 3859398"/>
              <a:gd name="connsiteY2" fmla="*/ 2151860 h 2151860"/>
              <a:gd name="connsiteX3" fmla="*/ 0 w 3859398"/>
              <a:gd name="connsiteY3" fmla="*/ 2151860 h 2151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9398" h="2151860">
                <a:moveTo>
                  <a:pt x="771879" y="0"/>
                </a:moveTo>
                <a:lnTo>
                  <a:pt x="3859398" y="0"/>
                </a:lnTo>
                <a:lnTo>
                  <a:pt x="3087519" y="2151860"/>
                </a:lnTo>
                <a:lnTo>
                  <a:pt x="0" y="215186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75536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1CBAC60C-08AA-BEE5-7295-8FBCBA2E7F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4717" y="708422"/>
            <a:ext cx="2640842" cy="4435079"/>
          </a:xfrm>
          <a:custGeom>
            <a:avLst/>
            <a:gdLst>
              <a:gd name="connsiteX0" fmla="*/ 704225 w 3521123"/>
              <a:gd name="connsiteY0" fmla="*/ 0 h 5913438"/>
              <a:gd name="connsiteX1" fmla="*/ 3521123 w 3521123"/>
              <a:gd name="connsiteY1" fmla="*/ 0 h 5913438"/>
              <a:gd name="connsiteX2" fmla="*/ 2816899 w 3521123"/>
              <a:gd name="connsiteY2" fmla="*/ 5913438 h 5913438"/>
              <a:gd name="connsiteX3" fmla="*/ 0 w 3521123"/>
              <a:gd name="connsiteY3" fmla="*/ 5913438 h 591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1123" h="5913438">
                <a:moveTo>
                  <a:pt x="704225" y="0"/>
                </a:moveTo>
                <a:lnTo>
                  <a:pt x="3521123" y="0"/>
                </a:lnTo>
                <a:lnTo>
                  <a:pt x="2816899" y="5913438"/>
                </a:lnTo>
                <a:lnTo>
                  <a:pt x="0" y="59134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279441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B89D5B2-233E-BA12-6B77-C106AC68C3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7573" y="1986411"/>
            <a:ext cx="1774372" cy="1774372"/>
          </a:xfrm>
          <a:custGeom>
            <a:avLst/>
            <a:gdLst>
              <a:gd name="connsiteX0" fmla="*/ 0 w 2365829"/>
              <a:gd name="connsiteY0" fmla="*/ 0 h 2365829"/>
              <a:gd name="connsiteX1" fmla="*/ 1971516 w 2365829"/>
              <a:gd name="connsiteY1" fmla="*/ 0 h 2365829"/>
              <a:gd name="connsiteX2" fmla="*/ 2365829 w 2365829"/>
              <a:gd name="connsiteY2" fmla="*/ 394313 h 2365829"/>
              <a:gd name="connsiteX3" fmla="*/ 2365829 w 2365829"/>
              <a:gd name="connsiteY3" fmla="*/ 2365829 h 2365829"/>
              <a:gd name="connsiteX4" fmla="*/ 394313 w 2365829"/>
              <a:gd name="connsiteY4" fmla="*/ 2365829 h 2365829"/>
              <a:gd name="connsiteX5" fmla="*/ 0 w 2365829"/>
              <a:gd name="connsiteY5" fmla="*/ 1971516 h 236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5829" h="2365829">
                <a:moveTo>
                  <a:pt x="0" y="0"/>
                </a:moveTo>
                <a:lnTo>
                  <a:pt x="1971516" y="0"/>
                </a:lnTo>
                <a:lnTo>
                  <a:pt x="2365829" y="394313"/>
                </a:lnTo>
                <a:lnTo>
                  <a:pt x="2365829" y="2365829"/>
                </a:lnTo>
                <a:lnTo>
                  <a:pt x="394313" y="2365829"/>
                </a:lnTo>
                <a:lnTo>
                  <a:pt x="0" y="19715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A48B48C-6014-68CC-0476-4D53BFDF38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75734" y="1986411"/>
            <a:ext cx="1774372" cy="1774372"/>
          </a:xfrm>
          <a:custGeom>
            <a:avLst/>
            <a:gdLst>
              <a:gd name="connsiteX0" fmla="*/ 0 w 2365829"/>
              <a:gd name="connsiteY0" fmla="*/ 0 h 2365829"/>
              <a:gd name="connsiteX1" fmla="*/ 1971516 w 2365829"/>
              <a:gd name="connsiteY1" fmla="*/ 0 h 2365829"/>
              <a:gd name="connsiteX2" fmla="*/ 2365829 w 2365829"/>
              <a:gd name="connsiteY2" fmla="*/ 394313 h 2365829"/>
              <a:gd name="connsiteX3" fmla="*/ 2365829 w 2365829"/>
              <a:gd name="connsiteY3" fmla="*/ 2365829 h 2365829"/>
              <a:gd name="connsiteX4" fmla="*/ 394313 w 2365829"/>
              <a:gd name="connsiteY4" fmla="*/ 2365829 h 2365829"/>
              <a:gd name="connsiteX5" fmla="*/ 0 w 2365829"/>
              <a:gd name="connsiteY5" fmla="*/ 1971516 h 236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5829" h="2365829">
                <a:moveTo>
                  <a:pt x="0" y="0"/>
                </a:moveTo>
                <a:lnTo>
                  <a:pt x="1971516" y="0"/>
                </a:lnTo>
                <a:lnTo>
                  <a:pt x="2365829" y="394313"/>
                </a:lnTo>
                <a:lnTo>
                  <a:pt x="2365829" y="2365829"/>
                </a:lnTo>
                <a:lnTo>
                  <a:pt x="394313" y="2365829"/>
                </a:lnTo>
                <a:lnTo>
                  <a:pt x="0" y="19715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1B002E50-449B-D623-D3E0-45C7FCF81A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93895" y="1986411"/>
            <a:ext cx="1774372" cy="1774372"/>
          </a:xfrm>
          <a:custGeom>
            <a:avLst/>
            <a:gdLst>
              <a:gd name="connsiteX0" fmla="*/ 0 w 2365829"/>
              <a:gd name="connsiteY0" fmla="*/ 0 h 2365829"/>
              <a:gd name="connsiteX1" fmla="*/ 1971516 w 2365829"/>
              <a:gd name="connsiteY1" fmla="*/ 0 h 2365829"/>
              <a:gd name="connsiteX2" fmla="*/ 2365829 w 2365829"/>
              <a:gd name="connsiteY2" fmla="*/ 394313 h 2365829"/>
              <a:gd name="connsiteX3" fmla="*/ 2365829 w 2365829"/>
              <a:gd name="connsiteY3" fmla="*/ 2365829 h 2365829"/>
              <a:gd name="connsiteX4" fmla="*/ 394313 w 2365829"/>
              <a:gd name="connsiteY4" fmla="*/ 2365829 h 2365829"/>
              <a:gd name="connsiteX5" fmla="*/ 0 w 2365829"/>
              <a:gd name="connsiteY5" fmla="*/ 1971516 h 236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5829" h="2365829">
                <a:moveTo>
                  <a:pt x="0" y="0"/>
                </a:moveTo>
                <a:lnTo>
                  <a:pt x="1971516" y="0"/>
                </a:lnTo>
                <a:lnTo>
                  <a:pt x="2365829" y="394313"/>
                </a:lnTo>
                <a:lnTo>
                  <a:pt x="2365829" y="2365829"/>
                </a:lnTo>
                <a:lnTo>
                  <a:pt x="394313" y="2365829"/>
                </a:lnTo>
                <a:lnTo>
                  <a:pt x="0" y="19715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F98D89AF-B5EB-5F30-6C67-13D993F37C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12056" y="1986411"/>
            <a:ext cx="1774372" cy="1774372"/>
          </a:xfrm>
          <a:custGeom>
            <a:avLst/>
            <a:gdLst>
              <a:gd name="connsiteX0" fmla="*/ 0 w 2365829"/>
              <a:gd name="connsiteY0" fmla="*/ 0 h 2365829"/>
              <a:gd name="connsiteX1" fmla="*/ 1971516 w 2365829"/>
              <a:gd name="connsiteY1" fmla="*/ 0 h 2365829"/>
              <a:gd name="connsiteX2" fmla="*/ 2365829 w 2365829"/>
              <a:gd name="connsiteY2" fmla="*/ 394313 h 2365829"/>
              <a:gd name="connsiteX3" fmla="*/ 2365829 w 2365829"/>
              <a:gd name="connsiteY3" fmla="*/ 2365829 h 2365829"/>
              <a:gd name="connsiteX4" fmla="*/ 394313 w 2365829"/>
              <a:gd name="connsiteY4" fmla="*/ 2365829 h 2365829"/>
              <a:gd name="connsiteX5" fmla="*/ 0 w 2365829"/>
              <a:gd name="connsiteY5" fmla="*/ 1971516 h 236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5829" h="2365829">
                <a:moveTo>
                  <a:pt x="0" y="0"/>
                </a:moveTo>
                <a:lnTo>
                  <a:pt x="1971516" y="0"/>
                </a:lnTo>
                <a:lnTo>
                  <a:pt x="2365829" y="394313"/>
                </a:lnTo>
                <a:lnTo>
                  <a:pt x="2365829" y="2365829"/>
                </a:lnTo>
                <a:lnTo>
                  <a:pt x="394313" y="2365829"/>
                </a:lnTo>
                <a:lnTo>
                  <a:pt x="0" y="19715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00978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335ED862-BA0C-978B-4CB1-066CE487E8F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98972" y="703660"/>
            <a:ext cx="2871788" cy="3736181"/>
          </a:xfrm>
          <a:custGeom>
            <a:avLst/>
            <a:gdLst>
              <a:gd name="connsiteX0" fmla="*/ 600075 w 3829050"/>
              <a:gd name="connsiteY0" fmla="*/ 2581275 h 4981575"/>
              <a:gd name="connsiteX1" fmla="*/ 3200400 w 3829050"/>
              <a:gd name="connsiteY1" fmla="*/ 2581275 h 4981575"/>
              <a:gd name="connsiteX2" fmla="*/ 2600325 w 3829050"/>
              <a:gd name="connsiteY2" fmla="*/ 4981575 h 4981575"/>
              <a:gd name="connsiteX3" fmla="*/ 0 w 3829050"/>
              <a:gd name="connsiteY3" fmla="*/ 4981575 h 4981575"/>
              <a:gd name="connsiteX4" fmla="*/ 1228725 w 3829050"/>
              <a:gd name="connsiteY4" fmla="*/ 0 h 4981575"/>
              <a:gd name="connsiteX5" fmla="*/ 3829050 w 3829050"/>
              <a:gd name="connsiteY5" fmla="*/ 0 h 4981575"/>
              <a:gd name="connsiteX6" fmla="*/ 3228975 w 3829050"/>
              <a:gd name="connsiteY6" fmla="*/ 2400300 h 4981575"/>
              <a:gd name="connsiteX7" fmla="*/ 628650 w 3829050"/>
              <a:gd name="connsiteY7" fmla="*/ 2400300 h 498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29050" h="4981575">
                <a:moveTo>
                  <a:pt x="600075" y="2581275"/>
                </a:moveTo>
                <a:lnTo>
                  <a:pt x="3200400" y="2581275"/>
                </a:lnTo>
                <a:lnTo>
                  <a:pt x="2600325" y="4981575"/>
                </a:lnTo>
                <a:lnTo>
                  <a:pt x="0" y="4981575"/>
                </a:lnTo>
                <a:close/>
                <a:moveTo>
                  <a:pt x="1228725" y="0"/>
                </a:moveTo>
                <a:lnTo>
                  <a:pt x="3829050" y="0"/>
                </a:lnTo>
                <a:lnTo>
                  <a:pt x="3228975" y="2400300"/>
                </a:lnTo>
                <a:lnTo>
                  <a:pt x="628650" y="24003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88378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8967B3E2-525A-7783-8CDF-B14E58ADDF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69389" y="1185862"/>
            <a:ext cx="2693501" cy="3957638"/>
          </a:xfrm>
          <a:custGeom>
            <a:avLst/>
            <a:gdLst>
              <a:gd name="connsiteX0" fmla="*/ 972776 w 3591334"/>
              <a:gd name="connsiteY0" fmla="*/ 0 h 5276850"/>
              <a:gd name="connsiteX1" fmla="*/ 3591334 w 3591334"/>
              <a:gd name="connsiteY1" fmla="*/ 0 h 5276850"/>
              <a:gd name="connsiteX2" fmla="*/ 2618557 w 3591334"/>
              <a:gd name="connsiteY2" fmla="*/ 5276850 h 5276850"/>
              <a:gd name="connsiteX3" fmla="*/ 0 w 3591334"/>
              <a:gd name="connsiteY3" fmla="*/ 5276850 h 527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1334" h="5276850">
                <a:moveTo>
                  <a:pt x="972776" y="0"/>
                </a:moveTo>
                <a:lnTo>
                  <a:pt x="3591334" y="0"/>
                </a:lnTo>
                <a:lnTo>
                  <a:pt x="2618557" y="5276850"/>
                </a:lnTo>
                <a:lnTo>
                  <a:pt x="0" y="52768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3743631C-5F89-19AF-BD0F-E9E9FD256C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76960" y="0"/>
            <a:ext cx="1767041" cy="3838268"/>
          </a:xfrm>
          <a:custGeom>
            <a:avLst/>
            <a:gdLst>
              <a:gd name="connsiteX0" fmla="*/ 920853 w 2356055"/>
              <a:gd name="connsiteY0" fmla="*/ 0 h 5117690"/>
              <a:gd name="connsiteX1" fmla="*/ 2356055 w 2356055"/>
              <a:gd name="connsiteY1" fmla="*/ 0 h 5117690"/>
              <a:gd name="connsiteX2" fmla="*/ 2356055 w 2356055"/>
              <a:gd name="connsiteY2" fmla="*/ 5117690 h 5117690"/>
              <a:gd name="connsiteX3" fmla="*/ 0 w 2356055"/>
              <a:gd name="connsiteY3" fmla="*/ 5117690 h 511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6055" h="5117690">
                <a:moveTo>
                  <a:pt x="920853" y="0"/>
                </a:moveTo>
                <a:lnTo>
                  <a:pt x="2356055" y="0"/>
                </a:lnTo>
                <a:lnTo>
                  <a:pt x="2356055" y="5117690"/>
                </a:lnTo>
                <a:lnTo>
                  <a:pt x="0" y="511769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381232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58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8464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044926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18517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1813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15865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0915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287109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512829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59102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900418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38079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50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743" r:id="rId20"/>
    <p:sldLayoutId id="2147483744" r:id="rId21"/>
    <p:sldLayoutId id="2147483745" r:id="rId22"/>
    <p:sldLayoutId id="2147483746" r:id="rId23"/>
    <p:sldLayoutId id="2147483725" r:id="rId24"/>
    <p:sldLayoutId id="2147483726" r:id="rId25"/>
    <p:sldLayoutId id="2147483727" r:id="rId26"/>
    <p:sldLayoutId id="2147483728" r:id="rId27"/>
    <p:sldLayoutId id="2147483729" r:id="rId28"/>
    <p:sldLayoutId id="2147483730" r:id="rId29"/>
    <p:sldLayoutId id="2147483731" r:id="rId30"/>
    <p:sldLayoutId id="2147483732" r:id="rId31"/>
    <p:sldLayoutId id="2147483733" r:id="rId3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1" name="Freeform: Shape 50">
            <a:extLst>
              <a:ext uri="{FF2B5EF4-FFF2-40B4-BE49-F238E27FC236}">
                <a16:creationId xmlns:a16="http://schemas.microsoft.com/office/drawing/2014/main" xmlns="" id="{FBD417B2-3B0B-22C3-4D7E-F7377F6E3813}"/>
              </a:ext>
            </a:extLst>
          </p:cNvPr>
          <p:cNvSpPr/>
          <p:nvPr/>
        </p:nvSpPr>
        <p:spPr>
          <a:xfrm>
            <a:off x="3786808" y="0"/>
            <a:ext cx="5368529" cy="5143500"/>
          </a:xfrm>
          <a:custGeom>
            <a:avLst/>
            <a:gdLst>
              <a:gd name="connsiteX0" fmla="*/ 1395510 w 7589264"/>
              <a:gd name="connsiteY0" fmla="*/ 0 h 6858000"/>
              <a:gd name="connsiteX1" fmla="*/ 7589264 w 7589264"/>
              <a:gd name="connsiteY1" fmla="*/ 0 h 6858000"/>
              <a:gd name="connsiteX2" fmla="*/ 7589264 w 7589264"/>
              <a:gd name="connsiteY2" fmla="*/ 6858000 h 6858000"/>
              <a:gd name="connsiteX3" fmla="*/ 0 w 75892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9264" h="6858000">
                <a:moveTo>
                  <a:pt x="1395510" y="0"/>
                </a:moveTo>
                <a:lnTo>
                  <a:pt x="7589264" y="0"/>
                </a:lnTo>
                <a:lnTo>
                  <a:pt x="758926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7BAC">
              <a:alpha val="29000"/>
            </a:srgbClr>
          </a:solidFill>
          <a:ln>
            <a:solidFill>
              <a:srgbClr val="FF7B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1013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A6E43D1-4292-E6EE-5D6B-3F2E24ADF4F4}"/>
              </a:ext>
            </a:extLst>
          </p:cNvPr>
          <p:cNvSpPr txBox="1"/>
          <p:nvPr/>
        </p:nvSpPr>
        <p:spPr>
          <a:xfrm>
            <a:off x="276773" y="2369051"/>
            <a:ext cx="6464057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950" dirty="0" smtClean="0">
                <a:solidFill>
                  <a:srgbClr val="0B689F"/>
                </a:solidFill>
                <a:latin typeface="Bahnschrift Condensed" panose="020B0502040204020203" pitchFamily="34" charset="0"/>
              </a:rPr>
              <a:t>«ЕДИНОЕ ОКНО»</a:t>
            </a:r>
            <a:endParaRPr lang="id-ID" sz="4950" dirty="0">
              <a:solidFill>
                <a:srgbClr val="FF7BAC"/>
              </a:solidFill>
              <a:latin typeface="Bahnschrift Condensed" panose="020B0502040204020203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59FE68AE-1D57-313E-F9A4-94A2DF027096}"/>
              </a:ext>
            </a:extLst>
          </p:cNvPr>
          <p:cNvGrpSpPr/>
          <p:nvPr/>
        </p:nvGrpSpPr>
        <p:grpSpPr>
          <a:xfrm>
            <a:off x="2695799" y="3251863"/>
            <a:ext cx="5009733" cy="597929"/>
            <a:chOff x="3316381" y="4273866"/>
            <a:chExt cx="3830636" cy="457200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xmlns="" id="{69EF09F3-41EC-EA0A-14D2-DED7F1CEB317}"/>
                </a:ext>
              </a:extLst>
            </p:cNvPr>
            <p:cNvSpPr/>
            <p:nvPr/>
          </p:nvSpPr>
          <p:spPr>
            <a:xfrm>
              <a:off x="3316381" y="4273866"/>
              <a:ext cx="3830636" cy="457199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xmlns="" id="{F46FDD8F-A19F-EABF-A3CF-81E22DC951C2}"/>
                </a:ext>
              </a:extLst>
            </p:cNvPr>
            <p:cNvSpPr/>
            <p:nvPr/>
          </p:nvSpPr>
          <p:spPr>
            <a:xfrm>
              <a:off x="3461909" y="4273866"/>
              <a:ext cx="2570928" cy="457200"/>
            </a:xfrm>
            <a:prstGeom prst="parallelogram">
              <a:avLst/>
            </a:prstGeom>
            <a:solidFill>
              <a:srgbClr val="FF7BAC"/>
            </a:solidFill>
            <a:ln>
              <a:solidFill>
                <a:srgbClr val="FF7BAC"/>
              </a:solidFill>
            </a:ln>
            <a:effectLst>
              <a:outerShdw blurRad="1905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ED7122B5-F5A1-B669-2102-2C596102792C}"/>
              </a:ext>
            </a:extLst>
          </p:cNvPr>
          <p:cNvGrpSpPr/>
          <p:nvPr/>
        </p:nvGrpSpPr>
        <p:grpSpPr>
          <a:xfrm>
            <a:off x="1741642" y="3416146"/>
            <a:ext cx="841865" cy="269372"/>
            <a:chOff x="4290676" y="-727613"/>
            <a:chExt cx="1096023" cy="350694"/>
          </a:xfrm>
          <a:solidFill>
            <a:srgbClr val="FF7BAC"/>
          </a:solidFill>
        </p:grpSpPr>
        <p:sp>
          <p:nvSpPr>
            <p:cNvPr id="13" name="Arrow: Chevron 12">
              <a:extLst>
                <a:ext uri="{FF2B5EF4-FFF2-40B4-BE49-F238E27FC236}">
                  <a16:creationId xmlns:a16="http://schemas.microsoft.com/office/drawing/2014/main" xmlns="" id="{45FBF6FE-B2A7-082E-F287-41331883F490}"/>
                </a:ext>
              </a:extLst>
            </p:cNvPr>
            <p:cNvSpPr/>
            <p:nvPr/>
          </p:nvSpPr>
          <p:spPr>
            <a:xfrm>
              <a:off x="4290676" y="-727613"/>
              <a:ext cx="350694" cy="350694"/>
            </a:xfrm>
            <a:prstGeom prst="chevron">
              <a:avLst/>
            </a:prstGeom>
            <a:grpFill/>
            <a:ln>
              <a:solidFill>
                <a:srgbClr val="FF7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>
                <a:solidFill>
                  <a:srgbClr val="FF7BAC"/>
                </a:solidFill>
              </a:endParaRPr>
            </a:p>
          </p:txBody>
        </p:sp>
        <p:sp>
          <p:nvSpPr>
            <p:cNvPr id="35" name="Arrow: Chevron 34">
              <a:extLst>
                <a:ext uri="{FF2B5EF4-FFF2-40B4-BE49-F238E27FC236}">
                  <a16:creationId xmlns:a16="http://schemas.microsoft.com/office/drawing/2014/main" xmlns="" id="{0691F74E-2DC5-1C43-69A4-E4E8D522E46D}"/>
                </a:ext>
              </a:extLst>
            </p:cNvPr>
            <p:cNvSpPr/>
            <p:nvPr/>
          </p:nvSpPr>
          <p:spPr>
            <a:xfrm>
              <a:off x="4539119" y="-727613"/>
              <a:ext cx="350694" cy="350694"/>
            </a:xfrm>
            <a:prstGeom prst="chevron">
              <a:avLst/>
            </a:prstGeom>
            <a:grpFill/>
            <a:ln>
              <a:solidFill>
                <a:srgbClr val="FF7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>
                <a:solidFill>
                  <a:srgbClr val="FF7BAC"/>
                </a:solidFill>
              </a:endParaRPr>
            </a:p>
          </p:txBody>
        </p:sp>
        <p:sp>
          <p:nvSpPr>
            <p:cNvPr id="36" name="Arrow: Chevron 35">
              <a:extLst>
                <a:ext uri="{FF2B5EF4-FFF2-40B4-BE49-F238E27FC236}">
                  <a16:creationId xmlns:a16="http://schemas.microsoft.com/office/drawing/2014/main" xmlns="" id="{1227D271-45D6-9146-94C7-6DCA5756ACD6}"/>
                </a:ext>
              </a:extLst>
            </p:cNvPr>
            <p:cNvSpPr/>
            <p:nvPr/>
          </p:nvSpPr>
          <p:spPr>
            <a:xfrm>
              <a:off x="4787562" y="-727613"/>
              <a:ext cx="350694" cy="350694"/>
            </a:xfrm>
            <a:prstGeom prst="chevron">
              <a:avLst/>
            </a:prstGeom>
            <a:grpFill/>
            <a:ln>
              <a:solidFill>
                <a:srgbClr val="FF7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>
                <a:solidFill>
                  <a:srgbClr val="FF7BAC"/>
                </a:solidFill>
              </a:endParaRPr>
            </a:p>
          </p:txBody>
        </p:sp>
        <p:sp>
          <p:nvSpPr>
            <p:cNvPr id="37" name="Arrow: Chevron 36">
              <a:extLst>
                <a:ext uri="{FF2B5EF4-FFF2-40B4-BE49-F238E27FC236}">
                  <a16:creationId xmlns:a16="http://schemas.microsoft.com/office/drawing/2014/main" xmlns="" id="{17F5C56E-81FE-935F-2E15-B5F1EC0C4151}"/>
                </a:ext>
              </a:extLst>
            </p:cNvPr>
            <p:cNvSpPr/>
            <p:nvPr/>
          </p:nvSpPr>
          <p:spPr>
            <a:xfrm>
              <a:off x="5036005" y="-727613"/>
              <a:ext cx="350694" cy="350694"/>
            </a:xfrm>
            <a:prstGeom prst="chevron">
              <a:avLst/>
            </a:prstGeom>
            <a:grpFill/>
            <a:ln>
              <a:solidFill>
                <a:srgbClr val="FF7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>
                <a:solidFill>
                  <a:srgbClr val="FF7BAC"/>
                </a:solidFill>
              </a:endParaRP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2250" y="30365"/>
            <a:ext cx="2543421" cy="14306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797" y="354944"/>
            <a:ext cx="1695997" cy="67249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5A6E43D1-4292-E6EE-5D6B-3F2E24ADF4F4}"/>
              </a:ext>
            </a:extLst>
          </p:cNvPr>
          <p:cNvSpPr txBox="1"/>
          <p:nvPr/>
        </p:nvSpPr>
        <p:spPr>
          <a:xfrm>
            <a:off x="3115493" y="3203460"/>
            <a:ext cx="4508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bg2"/>
                </a:solidFill>
                <a:latin typeface="Bahnschrift Light Condensed" panose="020B0502040204020203" pitchFamily="34" charset="0"/>
              </a:rPr>
              <a:t>     СТУДЕНЧЕСКИМ   СЕМЬЯМ</a:t>
            </a:r>
          </a:p>
        </p:txBody>
      </p:sp>
    </p:spTree>
    <p:extLst>
      <p:ext uri="{BB962C8B-B14F-4D97-AF65-F5344CB8AC3E}">
        <p14:creationId xmlns:p14="http://schemas.microsoft.com/office/powerpoint/2010/main" val="108948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1088232" y="3139872"/>
            <a:ext cx="3483769" cy="441722"/>
          </a:xfrm>
          <a:prstGeom prst="rect">
            <a:avLst/>
          </a:prstGeom>
          <a:solidFill>
            <a:srgbClr val="0B68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/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4625579" y="2796972"/>
            <a:ext cx="3402806" cy="784622"/>
          </a:xfrm>
          <a:prstGeom prst="rect">
            <a:avLst/>
          </a:prstGeom>
          <a:solidFill>
            <a:srgbClr val="FF7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>
              <a:ln>
                <a:solidFill>
                  <a:srgbClr val="FF7BAC"/>
                </a:solidFill>
              </a:ln>
            </a:endParaRPr>
          </a:p>
        </p:txBody>
      </p:sp>
      <p:sp>
        <p:nvSpPr>
          <p:cNvPr id="11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1088232" y="807438"/>
            <a:ext cx="3483769" cy="684136"/>
          </a:xfrm>
          <a:prstGeom prst="rect">
            <a:avLst/>
          </a:prstGeom>
          <a:solidFill>
            <a:srgbClr val="FF7B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>
              <a:ln>
                <a:solidFill>
                  <a:srgbClr val="FF7BAC"/>
                </a:solidFill>
              </a:ln>
            </a:endParaRPr>
          </a:p>
        </p:txBody>
      </p:sp>
      <p:sp>
        <p:nvSpPr>
          <p:cNvPr id="12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4625579" y="807438"/>
            <a:ext cx="3402806" cy="441722"/>
          </a:xfrm>
          <a:prstGeom prst="rect">
            <a:avLst/>
          </a:prstGeom>
          <a:solidFill>
            <a:srgbClr val="0B68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/>
          </a:p>
        </p:txBody>
      </p:sp>
      <p:sp>
        <p:nvSpPr>
          <p:cNvPr id="7" name="TextBox 6"/>
          <p:cNvSpPr txBox="1"/>
          <p:nvPr/>
        </p:nvSpPr>
        <p:spPr>
          <a:xfrm>
            <a:off x="1088232" y="881283"/>
            <a:ext cx="3483769" cy="680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75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УПРАВЛЕНИЕ ПО МОЛОДЕЖНОЙ ПОЛИТИКЕ И ВОСПИТАТЕЛЬНОЙ ДЕЯТЕЛЬНОСТИ ( ОТДЕЛ ПО СОЦИАЛЬНО-БЫТОВОЙ РАБОТЕ)</a:t>
            </a:r>
            <a:endParaRPr lang="ru-RU" sz="1275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24CFF06-922C-74A3-D881-4BD3A68B1A06}"/>
              </a:ext>
            </a:extLst>
          </p:cNvPr>
          <p:cNvSpPr txBox="1"/>
          <p:nvPr/>
        </p:nvSpPr>
        <p:spPr>
          <a:xfrm>
            <a:off x="1089025" y="128248"/>
            <a:ext cx="69393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u="sng" dirty="0">
                <a:solidFill>
                  <a:srgbClr val="0B689F"/>
                </a:solidFill>
                <a:latin typeface="Bahnschrift Light Condensed" panose="020B0502040204020203" pitchFamily="34" charset="0"/>
              </a:rPr>
              <a:t>Поддержка молодых семей в МГТУ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899" y="2353238"/>
            <a:ext cx="1371422" cy="7714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93087" y="1291526"/>
            <a:ext cx="3228914" cy="1189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dirty="0">
              <a:latin typeface="Bahnschrift Light Condensed" panose="020B0502040204020203" pitchFamily="34" charset="0"/>
            </a:endParaRP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 err="1">
                <a:latin typeface="Bahnschrift Light Condensed" panose="020B0502040204020203" pitchFamily="34" charset="0"/>
              </a:rPr>
              <a:t>Брантов</a:t>
            </a:r>
            <a:r>
              <a:rPr lang="ru-RU" sz="1013" dirty="0">
                <a:latin typeface="Bahnschrift Light Condensed" panose="020B0502040204020203" pitchFamily="34" charset="0"/>
              </a:rPr>
              <a:t> Мурат </a:t>
            </a:r>
            <a:r>
              <a:rPr lang="ru-RU" sz="1013" dirty="0" err="1">
                <a:latin typeface="Bahnschrift Light Condensed" panose="020B0502040204020203" pitchFamily="34" charset="0"/>
              </a:rPr>
              <a:t>Асланович</a:t>
            </a:r>
            <a:endParaRPr lang="ru-RU" sz="1013" dirty="0">
              <a:latin typeface="Bahnschrift Light Condensed" panose="020B0502040204020203" pitchFamily="34" charset="0"/>
            </a:endParaRP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>
                <a:latin typeface="Bahnschrift Light Condensed" panose="020B0502040204020203" pitchFamily="34" charset="0"/>
              </a:rPr>
              <a:t>8(8772)57-04-71; prorector_sbvr@mkgtu.ru</a:t>
            </a: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endParaRPr lang="ru-RU" sz="1013" dirty="0">
              <a:latin typeface="Bahnschrift Light Condensed" panose="020B0502040204020203" pitchFamily="34" charset="0"/>
            </a:endParaRP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>
                <a:latin typeface="Bahnschrift Light Condensed" panose="020B0502040204020203" pitchFamily="34" charset="0"/>
              </a:rPr>
              <a:t>График работы: </a:t>
            </a:r>
            <a:r>
              <a:rPr lang="ru-RU" sz="1013" dirty="0" err="1">
                <a:latin typeface="Bahnschrift Light Condensed" panose="020B0502040204020203" pitchFamily="34" charset="0"/>
              </a:rPr>
              <a:t>Пн-Чт</a:t>
            </a:r>
            <a:r>
              <a:rPr lang="ru-RU" sz="1013" dirty="0">
                <a:latin typeface="Bahnschrift Light Condensed" panose="020B0502040204020203" pitchFamily="34" charset="0"/>
              </a:rPr>
              <a:t> с 08:00 до 17:00</a:t>
            </a: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endParaRPr lang="ru-RU" sz="1013" dirty="0">
              <a:latin typeface="Bahnschrift Light Condensed" panose="020B0502040204020203" pitchFamily="34" charset="0"/>
            </a:endParaRP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>
                <a:latin typeface="Bahnschrift Light Condensed" panose="020B0502040204020203" pitchFamily="34" charset="0"/>
              </a:rPr>
              <a:t>Адрес: г. Майкоп, ул. Первомайская, 191, </a:t>
            </a:r>
            <a:r>
              <a:rPr lang="ru-RU" sz="1013" dirty="0" err="1">
                <a:latin typeface="Bahnschrift Light Condensed" panose="020B0502040204020203" pitchFamily="34" charset="0"/>
              </a:rPr>
              <a:t>каб</a:t>
            </a:r>
            <a:r>
              <a:rPr lang="ru-RU" sz="1013" dirty="0">
                <a:latin typeface="Bahnschrift Light Condensed" panose="020B0502040204020203" pitchFamily="34" charset="0"/>
              </a:rPr>
              <a:t>. М-7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232" y="3223661"/>
            <a:ext cx="3483769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75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ПСИХОЛОГИЧЕСКАЯ СЛУЖБА МГТУ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00397" y="3430777"/>
            <a:ext cx="3228914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Bahnschrift Light Condensed" panose="020B0502040204020203" pitchFamily="34" charset="0"/>
              <a:buChar char="—"/>
            </a:pPr>
            <a:endParaRPr lang="ru-RU" sz="1050" dirty="0">
              <a:latin typeface="Bahnschrift Light Condensed" panose="020B0502040204020203" pitchFamily="34" charset="0"/>
            </a:endParaRP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>
                <a:latin typeface="Bahnschrift Light Condensed" panose="020B0502040204020203" pitchFamily="34" charset="0"/>
              </a:rPr>
              <a:t>Краснова Людмила Вячеславовна </a:t>
            </a: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>
                <a:latin typeface="Bahnschrift Light Condensed" panose="020B0502040204020203" pitchFamily="34" charset="0"/>
              </a:rPr>
              <a:t>8(928)036-00-45 </a:t>
            </a: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endParaRPr lang="ru-RU" sz="1013" dirty="0">
              <a:latin typeface="Bahnschrift Light Condensed" panose="020B0502040204020203" pitchFamily="34" charset="0"/>
            </a:endParaRP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>
                <a:latin typeface="Bahnschrift Light Condensed" panose="020B0502040204020203" pitchFamily="34" charset="0"/>
              </a:rPr>
              <a:t>График работы: </a:t>
            </a:r>
            <a:r>
              <a:rPr lang="ru-RU" sz="1013" dirty="0" err="1">
                <a:latin typeface="Bahnschrift Light Condensed" panose="020B0502040204020203" pitchFamily="34" charset="0"/>
              </a:rPr>
              <a:t>Пн-Чт</a:t>
            </a:r>
            <a:r>
              <a:rPr lang="ru-RU" sz="1013" dirty="0">
                <a:latin typeface="Bahnschrift Light Condensed" panose="020B0502040204020203" pitchFamily="34" charset="0"/>
              </a:rPr>
              <a:t> с 08:00 до 17:00</a:t>
            </a:r>
          </a:p>
          <a:p>
            <a:r>
              <a:rPr lang="ru-RU" sz="1013" dirty="0">
                <a:latin typeface="Bahnschrift Light Condensed" panose="020B0502040204020203" pitchFamily="34" charset="0"/>
              </a:rPr>
              <a:t> </a:t>
            </a: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>
                <a:latin typeface="Bahnschrift Light Condensed" panose="020B0502040204020203" pitchFamily="34" charset="0"/>
              </a:rPr>
              <a:t>Адрес: г. Майкоп, ул. Первомайская, 191, </a:t>
            </a:r>
            <a:r>
              <a:rPr lang="ru-RU" sz="1013" dirty="0" err="1">
                <a:latin typeface="Bahnschrift Light Condensed" panose="020B0502040204020203" pitchFamily="34" charset="0"/>
              </a:rPr>
              <a:t>каб</a:t>
            </a:r>
            <a:r>
              <a:rPr lang="ru-RU" sz="1013" dirty="0">
                <a:latin typeface="Bahnschrift Light Condensed" panose="020B0502040204020203" pitchFamily="34" charset="0"/>
              </a:rPr>
              <a:t>. М-4 </a:t>
            </a:r>
          </a:p>
          <a:p>
            <a:endParaRPr lang="ru-RU" sz="1013" dirty="0">
              <a:latin typeface="Bahnschrift Light Condensed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25579" y="895570"/>
            <a:ext cx="3483769" cy="288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75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ЮРИДИЧЕСКАЯ КЛИНИКА МГТУ «ЛЕГИС»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81661" y="1165574"/>
            <a:ext cx="3228914" cy="1033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Bahnschrift Light Condensed" panose="020B0502040204020203" pitchFamily="34" charset="0"/>
              <a:buChar char="—"/>
            </a:pPr>
            <a:endParaRPr lang="ru-RU" sz="1050" dirty="0">
              <a:latin typeface="Bahnschrift Light Condensed" panose="020B0502040204020203" pitchFamily="34" charset="0"/>
            </a:endParaRP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 err="1">
                <a:latin typeface="Bahnschrift Light Condensed" panose="020B0502040204020203" pitchFamily="34" charset="0"/>
              </a:rPr>
              <a:t>Тугуз</a:t>
            </a:r>
            <a:r>
              <a:rPr lang="ru-RU" sz="1013" dirty="0">
                <a:latin typeface="Bahnschrift Light Condensed" panose="020B0502040204020203" pitchFamily="34" charset="0"/>
              </a:rPr>
              <a:t> Саида </a:t>
            </a:r>
            <a:r>
              <a:rPr lang="ru-RU" sz="1013" dirty="0" err="1">
                <a:latin typeface="Bahnschrift Light Condensed" panose="020B0502040204020203" pitchFamily="34" charset="0"/>
              </a:rPr>
              <a:t>Байзетовна</a:t>
            </a:r>
            <a:endParaRPr lang="ru-RU" sz="1013" dirty="0">
              <a:latin typeface="Bahnschrift Light Condensed" panose="020B0502040204020203" pitchFamily="34" charset="0"/>
            </a:endParaRP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endParaRPr lang="ru-RU" sz="1013" dirty="0">
              <a:latin typeface="Bahnschrift Light Condensed" panose="020B0502040204020203" pitchFamily="34" charset="0"/>
            </a:endParaRP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>
                <a:latin typeface="Bahnschrift Light Condensed" panose="020B0502040204020203" pitchFamily="34" charset="0"/>
              </a:rPr>
              <a:t>График работы: каждый Вторник с 10:00 до 12:00</a:t>
            </a: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endParaRPr lang="ru-RU" sz="1013" dirty="0">
              <a:latin typeface="Bahnschrift Light Condensed" panose="020B0502040204020203" pitchFamily="34" charset="0"/>
            </a:endParaRP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>
                <a:latin typeface="Bahnschrift Light Condensed" panose="020B0502040204020203" pitchFamily="34" charset="0"/>
              </a:rPr>
              <a:t>Адрес: 3 корпус МГТУ (ул. Пушкина, 177), </a:t>
            </a:r>
            <a:r>
              <a:rPr lang="ru-RU" sz="1013" dirty="0" err="1">
                <a:latin typeface="Bahnschrift Light Condensed" panose="020B0502040204020203" pitchFamily="34" charset="0"/>
              </a:rPr>
              <a:t>каб</a:t>
            </a:r>
            <a:r>
              <a:rPr lang="ru-RU" sz="1013" dirty="0">
                <a:latin typeface="Bahnschrift Light Condensed" panose="020B0502040204020203" pitchFamily="34" charset="0"/>
              </a:rPr>
              <a:t>. 21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22096" y="2855652"/>
            <a:ext cx="3060209" cy="680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75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ЦЕНТР СОДЕЙСТВИЯ ТРУДОУСТРОЙСТВУ ВЫПУСКНИКОВ И ВРЕМЕННОЙ </a:t>
            </a:r>
            <a:endParaRPr lang="en-US" sz="1275" dirty="0" smtClean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  <a:p>
            <a:pPr algn="ctr"/>
            <a:r>
              <a:rPr lang="ru-RU" sz="1275" dirty="0" smtClean="0">
                <a:solidFill>
                  <a:schemeClr val="bg1"/>
                </a:solidFill>
                <a:latin typeface="Bahnschrift Light Condensed" panose="020B0502040204020203" pitchFamily="34" charset="0"/>
              </a:rPr>
              <a:t>ЗАНЯТОСТИ </a:t>
            </a:r>
            <a:r>
              <a:rPr lang="ru-RU" sz="1275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СТУДЕНТОВ МГТУ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37744" y="3430777"/>
            <a:ext cx="3228914" cy="1189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Bahnschrift Light Condensed" panose="020B0502040204020203" pitchFamily="34" charset="0"/>
              <a:buChar char="—"/>
            </a:pPr>
            <a:endParaRPr lang="ru-RU" sz="1050" dirty="0">
              <a:latin typeface="Bahnschrift Light Condensed" panose="020B0502040204020203" pitchFamily="34" charset="0"/>
            </a:endParaRP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 err="1">
                <a:latin typeface="Bahnschrift Light Condensed" panose="020B0502040204020203" pitchFamily="34" charset="0"/>
              </a:rPr>
              <a:t>Темзоков</a:t>
            </a:r>
            <a:r>
              <a:rPr lang="ru-RU" sz="1013" dirty="0">
                <a:latin typeface="Bahnschrift Light Condensed" panose="020B0502040204020203" pitchFamily="34" charset="0"/>
              </a:rPr>
              <a:t> </a:t>
            </a:r>
            <a:r>
              <a:rPr lang="ru-RU" sz="1013" dirty="0" err="1">
                <a:latin typeface="Bahnschrift Light Condensed" panose="020B0502040204020203" pitchFamily="34" charset="0"/>
              </a:rPr>
              <a:t>Азамат</a:t>
            </a:r>
            <a:r>
              <a:rPr lang="ru-RU" sz="1013" dirty="0">
                <a:latin typeface="Bahnschrift Light Condensed" panose="020B0502040204020203" pitchFamily="34" charset="0"/>
              </a:rPr>
              <a:t> </a:t>
            </a:r>
            <a:r>
              <a:rPr lang="ru-RU" sz="1013" dirty="0" err="1">
                <a:latin typeface="Bahnschrift Light Condensed" panose="020B0502040204020203" pitchFamily="34" charset="0"/>
              </a:rPr>
              <a:t>Капланович</a:t>
            </a:r>
            <a:r>
              <a:rPr lang="ru-RU" sz="1013" dirty="0">
                <a:latin typeface="Bahnschrift Light Condensed" panose="020B0502040204020203" pitchFamily="34" charset="0"/>
              </a:rPr>
              <a:t> </a:t>
            </a: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>
                <a:latin typeface="Bahnschrift Light Condensed" panose="020B0502040204020203" pitchFamily="34" charset="0"/>
              </a:rPr>
              <a:t>8(938) 401-04-42; dpo@mkgtu.ru</a:t>
            </a: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endParaRPr lang="ru-RU" sz="1013" dirty="0">
              <a:latin typeface="Bahnschrift Light Condensed" panose="020B0502040204020203" pitchFamily="34" charset="0"/>
            </a:endParaRP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>
                <a:latin typeface="Bahnschrift Light Condensed" panose="020B0502040204020203" pitchFamily="34" charset="0"/>
              </a:rPr>
              <a:t>График работы: </a:t>
            </a:r>
            <a:r>
              <a:rPr lang="ru-RU" sz="1013" dirty="0" err="1">
                <a:latin typeface="Bahnschrift Light Condensed" panose="020B0502040204020203" pitchFamily="34" charset="0"/>
              </a:rPr>
              <a:t>Пн-Пт</a:t>
            </a:r>
            <a:r>
              <a:rPr lang="ru-RU" sz="1013" dirty="0">
                <a:latin typeface="Bahnschrift Light Condensed" panose="020B0502040204020203" pitchFamily="34" charset="0"/>
              </a:rPr>
              <a:t> с 08:00 до 17:00</a:t>
            </a: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endParaRPr lang="ru-RU" sz="1013" dirty="0">
              <a:latin typeface="Bahnschrift Light Condensed" panose="020B0502040204020203" pitchFamily="34" charset="0"/>
            </a:endParaRPr>
          </a:p>
          <a:p>
            <a:pPr marL="214313" indent="-214313">
              <a:buFont typeface="Bahnschrift Light Condensed" panose="020B0502040204020203" pitchFamily="34" charset="0"/>
              <a:buChar char="—"/>
            </a:pPr>
            <a:r>
              <a:rPr lang="ru-RU" sz="1013" dirty="0">
                <a:latin typeface="Bahnschrift Light Condensed" panose="020B0502040204020203" pitchFamily="34" charset="0"/>
              </a:rPr>
              <a:t>Адрес: г. Майкоп, ул. Гоголя 9, </a:t>
            </a:r>
            <a:r>
              <a:rPr lang="ru-RU" sz="1013" dirty="0" err="1">
                <a:latin typeface="Bahnschrift Light Condensed" panose="020B0502040204020203" pitchFamily="34" charset="0"/>
              </a:rPr>
              <a:t>каб</a:t>
            </a:r>
            <a:r>
              <a:rPr lang="ru-RU" sz="1013" dirty="0">
                <a:latin typeface="Bahnschrift Light Condensed" panose="020B0502040204020203" pitchFamily="34" charset="0"/>
              </a:rPr>
              <a:t>. 203</a:t>
            </a:r>
          </a:p>
        </p:txBody>
      </p:sp>
    </p:spTree>
    <p:extLst>
      <p:ext uri="{BB962C8B-B14F-4D97-AF65-F5344CB8AC3E}">
        <p14:creationId xmlns:p14="http://schemas.microsoft.com/office/powerpoint/2010/main" val="139053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1094780" y="1316358"/>
            <a:ext cx="6940153" cy="503635"/>
          </a:xfrm>
          <a:prstGeom prst="rect">
            <a:avLst/>
          </a:prstGeom>
          <a:solidFill>
            <a:srgbClr val="FFCDE0"/>
          </a:solidFill>
          <a:ln>
            <a:solidFill>
              <a:srgbClr val="FFC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A24CFF06-922C-74A3-D881-4BD3A68B1A06}"/>
              </a:ext>
            </a:extLst>
          </p:cNvPr>
          <p:cNvSpPr txBox="1"/>
          <p:nvPr/>
        </p:nvSpPr>
        <p:spPr>
          <a:xfrm>
            <a:off x="2571751" y="169551"/>
            <a:ext cx="5770959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dirty="0">
                <a:solidFill>
                  <a:srgbClr val="0B689F"/>
                </a:solidFill>
                <a:latin typeface="Bahnschrift Light Condensed" panose="020B0502040204020203" pitchFamily="34" charset="0"/>
              </a:rPr>
              <a:t>Государственное казенное учреждение Республики Адыгея «Центр труда и социальной защиты населения»</a:t>
            </a:r>
          </a:p>
          <a:p>
            <a:r>
              <a:rPr lang="ru-RU" sz="2100" i="1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 </a:t>
            </a:r>
            <a:r>
              <a:rPr lang="ru-RU" sz="1500" i="1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8(8772)52-31-99, Адрес: г. Майкоп, ул. Жуковского, 59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08" y="-249587"/>
            <a:ext cx="3336925" cy="1877021"/>
          </a:xfrm>
          <a:prstGeom prst="rect">
            <a:avLst/>
          </a:prstGeom>
        </p:spPr>
      </p:pic>
      <p:sp>
        <p:nvSpPr>
          <p:cNvPr id="42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1088232" y="2457450"/>
            <a:ext cx="6940153" cy="265511"/>
          </a:xfrm>
          <a:prstGeom prst="rect">
            <a:avLst/>
          </a:prstGeom>
          <a:solidFill>
            <a:srgbClr val="FFCDE0"/>
          </a:solidFill>
          <a:ln>
            <a:solidFill>
              <a:srgbClr val="FFC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/>
          </a:p>
        </p:txBody>
      </p:sp>
      <p:sp>
        <p:nvSpPr>
          <p:cNvPr id="43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1088231" y="3173186"/>
            <a:ext cx="6940153" cy="698726"/>
          </a:xfrm>
          <a:prstGeom prst="rect">
            <a:avLst/>
          </a:prstGeom>
          <a:solidFill>
            <a:srgbClr val="FFCDE0"/>
          </a:solidFill>
          <a:ln>
            <a:solidFill>
              <a:srgbClr val="FFC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/>
          </a:p>
        </p:txBody>
      </p:sp>
      <p:sp>
        <p:nvSpPr>
          <p:cNvPr id="44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1094780" y="4403612"/>
            <a:ext cx="6940153" cy="349364"/>
          </a:xfrm>
          <a:prstGeom prst="rect">
            <a:avLst/>
          </a:prstGeom>
          <a:solidFill>
            <a:srgbClr val="FFCDE0"/>
          </a:solidFill>
          <a:ln>
            <a:solidFill>
              <a:srgbClr val="FFC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/>
          </a:p>
        </p:txBody>
      </p:sp>
      <p:sp>
        <p:nvSpPr>
          <p:cNvPr id="38" name="TextBox 37"/>
          <p:cNvSpPr txBox="1"/>
          <p:nvPr/>
        </p:nvSpPr>
        <p:spPr>
          <a:xfrm>
            <a:off x="1098054" y="1341890"/>
            <a:ext cx="6933605" cy="3797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rabicPeriod"/>
            </a:pP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Ежемесячная денежная выплата нуждающимся в поддержке семьям при рождении третьего ребенка или последующих детей (12 912 </a:t>
            </a:r>
            <a:r>
              <a:rPr lang="ru-RU" sz="1200" dirty="0" err="1">
                <a:solidFill>
                  <a:srgbClr val="00133A"/>
                </a:solidFill>
                <a:latin typeface="Bahnschrift Light" panose="020B0502040204020203" pitchFamily="34" charset="0"/>
              </a:rPr>
              <a:t>руб</a:t>
            </a: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)</a:t>
            </a:r>
          </a:p>
          <a:p>
            <a:pPr marL="257175" indent="-257175">
              <a:buFont typeface="+mj-lt"/>
              <a:buAutoNum type="arabicPeriod"/>
            </a:pPr>
            <a:endParaRPr lang="ru-RU" sz="1200" dirty="0">
              <a:solidFill>
                <a:srgbClr val="00133A"/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Единовременная выплата на третьего ребенка или последующих детей, родившихся (усыновленных) начиная с 1 января 2012 года (50 000 </a:t>
            </a:r>
            <a:r>
              <a:rPr lang="ru-RU" sz="1200" dirty="0" err="1">
                <a:solidFill>
                  <a:srgbClr val="00133A"/>
                </a:solidFill>
                <a:latin typeface="Bahnschrift Light" panose="020B0502040204020203" pitchFamily="34" charset="0"/>
              </a:rPr>
              <a:t>руб</a:t>
            </a: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)</a:t>
            </a:r>
          </a:p>
          <a:p>
            <a:pPr marL="257175" indent="-257175">
              <a:buFont typeface="+mj-lt"/>
              <a:buAutoNum type="arabicPeriod"/>
            </a:pPr>
            <a:endParaRPr lang="ru-RU" sz="1200" dirty="0">
              <a:solidFill>
                <a:srgbClr val="00133A"/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Выдача удостоверений многодетной семье</a:t>
            </a:r>
          </a:p>
          <a:p>
            <a:pPr marL="257175" indent="-257175">
              <a:buFont typeface="+mj-lt"/>
              <a:buAutoNum type="arabicPeriod"/>
            </a:pPr>
            <a:endParaRPr lang="ru-RU" sz="1200" dirty="0">
              <a:solidFill>
                <a:srgbClr val="00133A"/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Выдача удостоверений детям из многодетных семей</a:t>
            </a:r>
          </a:p>
          <a:p>
            <a:pPr marL="257175" indent="-257175">
              <a:buFont typeface="+mj-lt"/>
              <a:buAutoNum type="arabicPeriod"/>
            </a:pPr>
            <a:endParaRPr lang="ru-RU" sz="1200" dirty="0">
              <a:solidFill>
                <a:srgbClr val="00133A"/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Предоставление мер социальной поддержки на оплату жилого помещения и коммунальных услуг в форме денежной выплаты отдельным категориям жителей Республики Адыгея (многодетные семья и ребёнок-инвалид) 30%</a:t>
            </a:r>
          </a:p>
          <a:p>
            <a:pPr marL="257175" indent="-257175">
              <a:buFont typeface="+mj-lt"/>
              <a:buAutoNum type="arabicPeriod"/>
            </a:pPr>
            <a:endParaRPr lang="ru-RU" sz="1200" dirty="0">
              <a:solidFill>
                <a:srgbClr val="00133A"/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Дополнительное единовременное пособие при рождении ребенка (1000 </a:t>
            </a:r>
            <a:r>
              <a:rPr lang="ru-RU" sz="1200" dirty="0" err="1">
                <a:solidFill>
                  <a:srgbClr val="00133A"/>
                </a:solidFill>
                <a:latin typeface="Bahnschrift Light" panose="020B0502040204020203" pitchFamily="34" charset="0"/>
              </a:rPr>
              <a:t>руб</a:t>
            </a: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, 1600 </a:t>
            </a:r>
            <a:r>
              <a:rPr lang="ru-RU" sz="1200" dirty="0" err="1">
                <a:solidFill>
                  <a:srgbClr val="00133A"/>
                </a:solidFill>
                <a:latin typeface="Bahnschrift Light" panose="020B0502040204020203" pitchFamily="34" charset="0"/>
              </a:rPr>
              <a:t>руб</a:t>
            </a: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, 2200 </a:t>
            </a:r>
            <a:r>
              <a:rPr lang="ru-RU" sz="1200" dirty="0" err="1">
                <a:solidFill>
                  <a:srgbClr val="00133A"/>
                </a:solidFill>
                <a:latin typeface="Bahnschrift Light" panose="020B0502040204020203" pitchFamily="34" charset="0"/>
              </a:rPr>
              <a:t>руб</a:t>
            </a: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….)</a:t>
            </a:r>
          </a:p>
          <a:p>
            <a:pPr marL="257175" indent="-257175">
              <a:buFont typeface="+mj-lt"/>
              <a:buAutoNum type="arabicPeriod"/>
            </a:pPr>
            <a:endParaRPr lang="ru-RU" sz="1200" dirty="0">
              <a:solidFill>
                <a:srgbClr val="00133A"/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Дополнительное ежемесячное пособие по уходу за ребенком-инвалидом (100 </a:t>
            </a:r>
            <a:r>
              <a:rPr lang="ru-RU" sz="1200" dirty="0" err="1">
                <a:solidFill>
                  <a:srgbClr val="00133A"/>
                </a:solidFill>
                <a:latin typeface="Bahnschrift Light" panose="020B0502040204020203" pitchFamily="34" charset="0"/>
              </a:rPr>
              <a:t>руб</a:t>
            </a: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)</a:t>
            </a:r>
          </a:p>
          <a:p>
            <a:endParaRPr lang="ru-RU" sz="1200" dirty="0">
              <a:solidFill>
                <a:srgbClr val="00133A"/>
              </a:solidFill>
              <a:latin typeface="Bahnschrift Light Condensed" panose="020B0502040204020203" pitchFamily="34" charset="0"/>
            </a:endParaRPr>
          </a:p>
          <a:p>
            <a:endParaRPr lang="ru-RU" sz="1275" dirty="0">
              <a:solidFill>
                <a:srgbClr val="00133A"/>
              </a:solidFill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27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1094780" y="987745"/>
            <a:ext cx="6940153" cy="478126"/>
          </a:xfrm>
          <a:prstGeom prst="rect">
            <a:avLst/>
          </a:prstGeom>
          <a:solidFill>
            <a:srgbClr val="FFCDE0"/>
          </a:solidFill>
          <a:ln>
            <a:solidFill>
              <a:srgbClr val="FFC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A24CFF06-922C-74A3-D881-4BD3A68B1A06}"/>
              </a:ext>
            </a:extLst>
          </p:cNvPr>
          <p:cNvSpPr txBox="1"/>
          <p:nvPr/>
        </p:nvSpPr>
        <p:spPr>
          <a:xfrm>
            <a:off x="2078832" y="240202"/>
            <a:ext cx="60364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B689F"/>
                </a:solidFill>
                <a:latin typeface="Bahnschrift Light Condensed" panose="020B0502040204020203" pitchFamily="34" charset="0"/>
              </a:rPr>
              <a:t>Государственное казенное учреждение Республики Адыгея «Центр труда и социальной защиты населения»  </a:t>
            </a:r>
            <a:r>
              <a:rPr lang="ru-RU" sz="1400" i="1" dirty="0" smtClean="0">
                <a:solidFill>
                  <a:srgbClr val="002060"/>
                </a:solidFill>
                <a:latin typeface="Bahnschrift Light Condensed" panose="020B0502040204020203" pitchFamily="34" charset="0"/>
              </a:rPr>
              <a:t>8(8772)52-31-99</a:t>
            </a:r>
            <a:r>
              <a:rPr lang="ru-RU" sz="1400" i="1" dirty="0">
                <a:solidFill>
                  <a:srgbClr val="002060"/>
                </a:solidFill>
                <a:latin typeface="Bahnschrift Light Condensed" panose="020B0502040204020203" pitchFamily="34" charset="0"/>
              </a:rPr>
              <a:t>, Адрес: г. Майкоп, ул. Жуковского, 59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89" y="-102088"/>
            <a:ext cx="2178968" cy="1225669"/>
          </a:xfrm>
          <a:prstGeom prst="rect">
            <a:avLst/>
          </a:prstGeom>
        </p:spPr>
      </p:pic>
      <p:sp>
        <p:nvSpPr>
          <p:cNvPr id="42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1088232" y="1926713"/>
            <a:ext cx="6940153" cy="626892"/>
          </a:xfrm>
          <a:prstGeom prst="rect">
            <a:avLst/>
          </a:prstGeom>
          <a:solidFill>
            <a:srgbClr val="FFCDE0"/>
          </a:solidFill>
          <a:ln>
            <a:solidFill>
              <a:srgbClr val="FFC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/>
          </a:p>
        </p:txBody>
      </p:sp>
      <p:sp>
        <p:nvSpPr>
          <p:cNvPr id="43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1088231" y="3551805"/>
            <a:ext cx="6940153" cy="848746"/>
          </a:xfrm>
          <a:prstGeom prst="rect">
            <a:avLst/>
          </a:prstGeom>
          <a:solidFill>
            <a:srgbClr val="FFCDE0"/>
          </a:solidFill>
          <a:ln>
            <a:solidFill>
              <a:srgbClr val="FFC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/>
          </a:p>
        </p:txBody>
      </p:sp>
      <p:sp>
        <p:nvSpPr>
          <p:cNvPr id="38" name="TextBox 37"/>
          <p:cNvSpPr txBox="1"/>
          <p:nvPr/>
        </p:nvSpPr>
        <p:spPr>
          <a:xfrm>
            <a:off x="1094958" y="987745"/>
            <a:ext cx="6933605" cy="4535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rabicPeriod" startAt="8"/>
            </a:pP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Ежемесячная денежная выплата детям до 18 лет, страдающие </a:t>
            </a:r>
            <a:r>
              <a:rPr lang="ru-RU" sz="1200" dirty="0" err="1">
                <a:solidFill>
                  <a:srgbClr val="00133A"/>
                </a:solidFill>
                <a:latin typeface="Bahnschrift Light" panose="020B0502040204020203" pitchFamily="34" charset="0"/>
              </a:rPr>
              <a:t>фенилкетонурией</a:t>
            </a: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 (15000 </a:t>
            </a:r>
            <a:r>
              <a:rPr lang="ru-RU" sz="1200" dirty="0" err="1">
                <a:solidFill>
                  <a:srgbClr val="00133A"/>
                </a:solidFill>
                <a:latin typeface="Bahnschrift Light" panose="020B0502040204020203" pitchFamily="34" charset="0"/>
              </a:rPr>
              <a:t>руб</a:t>
            </a: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)</a:t>
            </a:r>
          </a:p>
          <a:p>
            <a:pPr marL="257175" indent="-257175">
              <a:buFont typeface="+mj-lt"/>
              <a:buAutoNum type="arabicPeriod" startAt="8"/>
            </a:pPr>
            <a:endParaRPr lang="ru-RU" sz="1200" dirty="0">
              <a:solidFill>
                <a:srgbClr val="00133A"/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 startAt="8"/>
            </a:pP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Выдача направлений на предоставление ортопедических изделий</a:t>
            </a:r>
          </a:p>
          <a:p>
            <a:pPr marL="257175" indent="-257175">
              <a:buFont typeface="+mj-lt"/>
              <a:buAutoNum type="arabicPeriod" startAt="8"/>
            </a:pPr>
            <a:endParaRPr lang="ru-RU" sz="1200" dirty="0">
              <a:solidFill>
                <a:srgbClr val="00133A"/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 startAt="8"/>
            </a:pP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Единовременная денежная выплата в размере</a:t>
            </a:r>
            <a:b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</a:b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20 000 рублей детям отдельных категорий жителей Республики Адыгея (Семьям участников СВО)</a:t>
            </a:r>
          </a:p>
          <a:p>
            <a:pPr marL="257175" indent="-257175">
              <a:buFont typeface="+mj-lt"/>
              <a:buAutoNum type="arabicPeriod" startAt="8"/>
            </a:pPr>
            <a:endParaRPr lang="ru-RU" sz="1200" dirty="0">
              <a:solidFill>
                <a:srgbClr val="00133A"/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 startAt="8"/>
            </a:pP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Компенсация в размере 30% стоимости годового обучения детей из малообеспеченных семей, обучающихся на платной основе по образовательным программам среднего профессионального образования, достигших результатов "хорошо" и "отлично" по итогам промежуточных аттестаций, проведенных в течение учебного года</a:t>
            </a:r>
          </a:p>
          <a:p>
            <a:pPr marL="257175" indent="-257175">
              <a:buFont typeface="+mj-lt"/>
              <a:buAutoNum type="arabicPeriod" startAt="8"/>
            </a:pPr>
            <a:endParaRPr lang="ru-RU" sz="1200" dirty="0">
              <a:solidFill>
                <a:srgbClr val="00133A"/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 startAt="8"/>
            </a:pP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Ежегодная денежная выплата на обеспечение детей из многодетных семей, обучающихся в общеобразовательных организациях, в соответствии с установленными нормативами одеждой для посещения учебных занятий, а также спортивной формы на весь период обучения. (5000 </a:t>
            </a:r>
            <a:r>
              <a:rPr lang="ru-RU" sz="1200" dirty="0" err="1">
                <a:solidFill>
                  <a:srgbClr val="00133A"/>
                </a:solidFill>
                <a:latin typeface="Bahnschrift Light" panose="020B0502040204020203" pitchFamily="34" charset="0"/>
              </a:rPr>
              <a:t>руб</a:t>
            </a: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 на каждого ребёнка в семье)</a:t>
            </a:r>
          </a:p>
          <a:p>
            <a:pPr marL="257175" indent="-257175">
              <a:buFont typeface="+mj-lt"/>
              <a:buAutoNum type="arabicPeriod" startAt="8"/>
            </a:pPr>
            <a:endParaRPr lang="ru-RU" sz="1200" dirty="0">
              <a:solidFill>
                <a:srgbClr val="00133A"/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 startAt="8"/>
            </a:pPr>
            <a:r>
              <a:rPr lang="ru-RU" sz="1200" dirty="0">
                <a:solidFill>
                  <a:srgbClr val="00133A"/>
                </a:solidFill>
                <a:latin typeface="Bahnschrift Light" panose="020B0502040204020203" pitchFamily="34" charset="0"/>
              </a:rPr>
              <a:t>С 2025 года будет производиться выплата женщинам родившим первого или второго ребенка до 26 лет в размере 25 000 рублей</a:t>
            </a:r>
          </a:p>
          <a:p>
            <a:pPr marL="257175" indent="-257175">
              <a:buFont typeface="+mj-lt"/>
              <a:buAutoNum type="arabicPeriod" startAt="8"/>
            </a:pPr>
            <a:endParaRPr lang="ru-RU" sz="1200" dirty="0"/>
          </a:p>
          <a:p>
            <a:endParaRPr lang="ru-RU" sz="1200" dirty="0">
              <a:solidFill>
                <a:srgbClr val="00133A"/>
              </a:solidFill>
              <a:latin typeface="Bahnschrift Light Condensed" panose="020B0502040204020203" pitchFamily="34" charset="0"/>
            </a:endParaRPr>
          </a:p>
          <a:p>
            <a:endParaRPr lang="ru-RU" sz="1275" dirty="0">
              <a:solidFill>
                <a:srgbClr val="00133A"/>
              </a:solidFill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82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1094780" y="1144908"/>
            <a:ext cx="6940153" cy="5036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A24CFF06-922C-74A3-D881-4BD3A68B1A06}"/>
              </a:ext>
            </a:extLst>
          </p:cNvPr>
          <p:cNvSpPr txBox="1"/>
          <p:nvPr/>
        </p:nvSpPr>
        <p:spPr>
          <a:xfrm>
            <a:off x="2014538" y="231665"/>
            <a:ext cx="492484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100" dirty="0">
                <a:solidFill>
                  <a:srgbClr val="640026"/>
                </a:solidFill>
                <a:latin typeface="Bahnschrift Light Condensed" panose="020B0502040204020203" pitchFamily="34" charset="0"/>
              </a:rPr>
              <a:t>Меры социальной поддержки студенческих семей оказываемой ФГБОУ ВО «МГТУ»</a:t>
            </a:r>
            <a:endParaRPr lang="ru-RU" sz="1500" i="1" dirty="0">
              <a:solidFill>
                <a:srgbClr val="640026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52" y="-129651"/>
            <a:ext cx="2436143" cy="1370331"/>
          </a:xfrm>
          <a:prstGeom prst="rect">
            <a:avLst/>
          </a:prstGeom>
        </p:spPr>
      </p:pic>
      <p:sp>
        <p:nvSpPr>
          <p:cNvPr id="42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1088232" y="2343150"/>
            <a:ext cx="6940153" cy="7072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/>
          </a:p>
        </p:txBody>
      </p:sp>
      <p:sp>
        <p:nvSpPr>
          <p:cNvPr id="44" name="Rectangle 27">
            <a:extLst>
              <a:ext uri="{FF2B5EF4-FFF2-40B4-BE49-F238E27FC236}">
                <a16:creationId xmlns:a16="http://schemas.microsoft.com/office/drawing/2014/main" xmlns="" id="{B4806063-5C31-B88F-798E-FE6FA1D00729}"/>
              </a:ext>
            </a:extLst>
          </p:cNvPr>
          <p:cNvSpPr/>
          <p:nvPr/>
        </p:nvSpPr>
        <p:spPr>
          <a:xfrm>
            <a:off x="1094780" y="3855938"/>
            <a:ext cx="6940153" cy="8024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3"/>
          </a:p>
        </p:txBody>
      </p:sp>
      <p:sp>
        <p:nvSpPr>
          <p:cNvPr id="38" name="TextBox 37"/>
          <p:cNvSpPr txBox="1"/>
          <p:nvPr/>
        </p:nvSpPr>
        <p:spPr>
          <a:xfrm>
            <a:off x="1104281" y="1227449"/>
            <a:ext cx="6933605" cy="3689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rabicPeriod"/>
            </a:pP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Материальная </a:t>
            </a:r>
            <a:r>
              <a:rPr lang="ru-RU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поддержка при вступлении в брак </a:t>
            </a: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(</a:t>
            </a:r>
            <a:r>
              <a:rPr lang="ru-RU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Единоразовая</a:t>
            </a: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 выплата в размере 20 000 рублей)</a:t>
            </a:r>
          </a:p>
          <a:p>
            <a:pPr marL="257175" indent="-257175">
              <a:buFont typeface="+mj-lt"/>
              <a:buAutoNum type="arabicPeriod"/>
            </a:pPr>
            <a:endParaRPr lang="ru-RU" sz="1300" dirty="0">
              <a:solidFill>
                <a:schemeClr val="tx1">
                  <a:lumMod val="85000"/>
                  <a:lumOff val="15000"/>
                </a:schemeClr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endParaRPr lang="ru-RU" sz="1300" dirty="0">
              <a:solidFill>
                <a:schemeClr val="tx1">
                  <a:lumMod val="85000"/>
                  <a:lumOff val="15000"/>
                </a:schemeClr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Материальная поддержка (</a:t>
            </a:r>
            <a:r>
              <a:rPr lang="ru-RU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Единоразовая</a:t>
            </a: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 выплата в необходимом размере)</a:t>
            </a:r>
          </a:p>
          <a:p>
            <a:pPr marL="257175" indent="-257175">
              <a:buFont typeface="+mj-lt"/>
              <a:buAutoNum type="arabicPeriod"/>
            </a:pPr>
            <a:endParaRPr lang="ru-RU" sz="1300" dirty="0">
              <a:solidFill>
                <a:schemeClr val="tx1">
                  <a:lumMod val="85000"/>
                  <a:lumOff val="15000"/>
                </a:schemeClr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endParaRPr lang="ru-RU" sz="1300" dirty="0">
              <a:solidFill>
                <a:schemeClr val="tx1">
                  <a:lumMod val="85000"/>
                  <a:lumOff val="15000"/>
                </a:schemeClr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Материальная поддержка при рождении ребенка (</a:t>
            </a:r>
            <a:r>
              <a:rPr lang="ru-RU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Единоразовая</a:t>
            </a: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 выплата в размере 30 000 рублей)</a:t>
            </a:r>
          </a:p>
          <a:p>
            <a:pPr marL="257175" indent="-257175">
              <a:buFont typeface="+mj-lt"/>
              <a:buAutoNum type="arabicPeriod"/>
            </a:pPr>
            <a:endParaRPr lang="ru-RU" sz="1300" dirty="0">
              <a:solidFill>
                <a:schemeClr val="tx1">
                  <a:lumMod val="85000"/>
                  <a:lumOff val="15000"/>
                </a:schemeClr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endParaRPr lang="ru-RU" sz="1300" dirty="0">
              <a:solidFill>
                <a:schemeClr val="tx1">
                  <a:lumMod val="85000"/>
                  <a:lumOff val="15000"/>
                </a:schemeClr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Компенсация платы за </a:t>
            </a:r>
            <a:r>
              <a:rPr lang="ru-RU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найм</a:t>
            </a: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 жилого помещения, ежемесячно (обучающимся — 3500 руб., преподавателям — 15000 руб.)</a:t>
            </a:r>
          </a:p>
          <a:p>
            <a:pPr marL="257175" indent="-257175">
              <a:buFont typeface="+mj-lt"/>
              <a:buAutoNum type="arabicPeriod"/>
            </a:pPr>
            <a:endParaRPr lang="ru-RU" sz="1300" dirty="0">
              <a:solidFill>
                <a:schemeClr val="tx1">
                  <a:lumMod val="85000"/>
                  <a:lumOff val="15000"/>
                </a:schemeClr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endParaRPr lang="ru-RU" sz="1300" dirty="0">
              <a:solidFill>
                <a:schemeClr val="tx1">
                  <a:lumMod val="85000"/>
                  <a:lumOff val="15000"/>
                </a:schemeClr>
              </a:solidFill>
              <a:latin typeface="Bahnschrift Light" panose="020B0502040204020203" pitchFamily="34" charset="0"/>
            </a:endParaRPr>
          </a:p>
          <a:p>
            <a:pPr marL="257175" indent="-257175">
              <a:buFont typeface="+mj-lt"/>
              <a:buAutoNum type="arabicPeriod"/>
            </a:pPr>
            <a:r>
              <a:rPr lang="ru-RU" sz="1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Единоразовая</a:t>
            </a:r>
            <a:r>
              <a:rPr lang="ru-RU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Bahnschrift Light" panose="020B0502040204020203" pitchFamily="34" charset="0"/>
              </a:rPr>
              <a:t> адресная материальная помощь обучающимся и преподавателям, оказавшимся в трудной жизненной ситуации (в необходимом размере)</a:t>
            </a:r>
          </a:p>
          <a:p>
            <a:endParaRPr lang="ru-RU" sz="1275" dirty="0">
              <a:solidFill>
                <a:srgbClr val="00133A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386" y="172519"/>
            <a:ext cx="1088997" cy="69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25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11498</TotalTime>
  <Words>434</Words>
  <Application>Microsoft Office PowerPoint</Application>
  <PresentationFormat>Экран (16:9)</PresentationFormat>
  <Paragraphs>82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Bahnschrift Condensed</vt:lpstr>
      <vt:lpstr>Bahnschrift Light</vt:lpstr>
      <vt:lpstr>Bahnschrift Light Condensed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anasp</dc:creator>
  <cp:lastModifiedBy>Admin</cp:lastModifiedBy>
  <cp:revision>567</cp:revision>
  <cp:lastPrinted>2025-05-21T11:21:48Z</cp:lastPrinted>
  <dcterms:created xsi:type="dcterms:W3CDTF">2021-09-23T05:22:36Z</dcterms:created>
  <dcterms:modified xsi:type="dcterms:W3CDTF">2025-05-21T11:32:34Z</dcterms:modified>
</cp:coreProperties>
</file>